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783C532A-8462-40B8-A276-827B507C8DE7}" type="datetimeFigureOut">
              <a:rPr lang="en-US" smtClean="0"/>
              <a:pPr/>
              <a:t>4/1/2019</a:t>
            </a:fld>
            <a:endParaRPr lang="en-US"/>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4BBD693-75C2-403A-90DC-69CD0876E0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83C532A-8462-40B8-A276-827B507C8DE7}" type="datetimeFigureOut">
              <a:rPr lang="en-US" smtClean="0"/>
              <a:pPr/>
              <a:t>4/1/2019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4BBD693-75C2-403A-90DC-69CD0876E0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83C532A-8462-40B8-A276-827B507C8DE7}" type="datetimeFigureOut">
              <a:rPr lang="en-US" smtClean="0"/>
              <a:pPr/>
              <a:t>4/1/2019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4BBD693-75C2-403A-90DC-69CD0876E0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783C532A-8462-40B8-A276-827B507C8DE7}" type="datetimeFigureOut">
              <a:rPr lang="en-US" smtClean="0"/>
              <a:pPr/>
              <a:t>4/1/2019</a:t>
            </a:fld>
            <a:endParaRPr lang="en-US"/>
          </a:p>
        </p:txBody>
      </p:sp>
      <p:sp>
        <p:nvSpPr>
          <p:cNvPr id="5" name="4 - Θέση υποσέλιδου"/>
          <p:cNvSpPr>
            <a:spLocks noGrp="1"/>
          </p:cNvSpPr>
          <p:nvPr>
            <p:ph type="ftr" sz="quarter" idx="11"/>
          </p:nvPr>
        </p:nvSpPr>
        <p:spPr>
          <a:xfrm>
            <a:off x="457200" y="6480969"/>
            <a:ext cx="4260056" cy="300831"/>
          </a:xfrm>
        </p:spPr>
        <p:txBody>
          <a:bodyPr/>
          <a:lstStyle/>
          <a:p>
            <a:endParaRPr lang="en-US"/>
          </a:p>
        </p:txBody>
      </p:sp>
      <p:sp>
        <p:nvSpPr>
          <p:cNvPr id="6" name="5 - Θέση αριθμού διαφάνειας"/>
          <p:cNvSpPr>
            <a:spLocks noGrp="1"/>
          </p:cNvSpPr>
          <p:nvPr>
            <p:ph type="sldNum" sz="quarter" idx="12"/>
          </p:nvPr>
        </p:nvSpPr>
        <p:spPr/>
        <p:txBody>
          <a:bodyPr/>
          <a:lstStyle/>
          <a:p>
            <a:fld id="{84BBD693-75C2-403A-90DC-69CD0876E0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783C532A-8462-40B8-A276-827B507C8DE7}" type="datetimeFigureOut">
              <a:rPr lang="en-US" smtClean="0"/>
              <a:pPr/>
              <a:t>4/1/2019</a:t>
            </a:fld>
            <a:endParaRPr lang="en-US"/>
          </a:p>
        </p:txBody>
      </p:sp>
      <p:sp>
        <p:nvSpPr>
          <p:cNvPr id="5" name="4 - Θέση υποσέλιδου"/>
          <p:cNvSpPr>
            <a:spLocks noGrp="1"/>
          </p:cNvSpPr>
          <p:nvPr>
            <p:ph type="ftr" sz="quarter" idx="11"/>
          </p:nvPr>
        </p:nvSpPr>
        <p:spPr>
          <a:xfrm>
            <a:off x="2619376" y="6480969"/>
            <a:ext cx="4260056" cy="300831"/>
          </a:xfrm>
        </p:spPr>
        <p:txBody>
          <a:bodyPr/>
          <a:lstStyle/>
          <a:p>
            <a:endParaRPr lang="en-US"/>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84BBD693-75C2-403A-90DC-69CD0876E011}" type="slidenum">
              <a:rPr lang="en-US" smtClean="0"/>
              <a:pPr/>
              <a:t>‹#›</a:t>
            </a:fld>
            <a:endParaRPr lang="en-US"/>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783C532A-8462-40B8-A276-827B507C8DE7}" type="datetimeFigureOut">
              <a:rPr lang="en-US" smtClean="0"/>
              <a:pPr/>
              <a:t>4/1/2019</a:t>
            </a:fld>
            <a:endParaRPr lang="en-US"/>
          </a:p>
        </p:txBody>
      </p:sp>
      <p:sp>
        <p:nvSpPr>
          <p:cNvPr id="6" name="5 - Θέση υποσέλιδου"/>
          <p:cNvSpPr>
            <a:spLocks noGrp="1"/>
          </p:cNvSpPr>
          <p:nvPr>
            <p:ph type="ftr" sz="quarter" idx="11"/>
          </p:nvPr>
        </p:nvSpPr>
        <p:spPr>
          <a:xfrm>
            <a:off x="457200" y="6480969"/>
            <a:ext cx="4260056" cy="301752"/>
          </a:xfrm>
        </p:spPr>
        <p:txBody>
          <a:bodyPr/>
          <a:lstStyle/>
          <a:p>
            <a:endParaRPr lang="en-US"/>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84BBD693-75C2-403A-90DC-69CD0876E0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783C532A-8462-40B8-A276-827B507C8DE7}" type="datetimeFigureOut">
              <a:rPr lang="en-US" smtClean="0"/>
              <a:pPr/>
              <a:t>4/1/2019</a:t>
            </a:fld>
            <a:endParaRPr lang="en-US"/>
          </a:p>
        </p:txBody>
      </p:sp>
      <p:sp>
        <p:nvSpPr>
          <p:cNvPr id="8" name="7 - Θέση υποσέλιδου"/>
          <p:cNvSpPr>
            <a:spLocks noGrp="1"/>
          </p:cNvSpPr>
          <p:nvPr>
            <p:ph type="ftr" sz="quarter" idx="11"/>
          </p:nvPr>
        </p:nvSpPr>
        <p:spPr>
          <a:xfrm>
            <a:off x="457200" y="6480969"/>
            <a:ext cx="4261104" cy="301752"/>
          </a:xfrm>
        </p:spPr>
        <p:txBody>
          <a:bodyPr/>
          <a:lstStyle/>
          <a:p>
            <a:endParaRPr lang="en-US"/>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84BBD693-75C2-403A-90DC-69CD0876E01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83C532A-8462-40B8-A276-827B507C8DE7}" type="datetimeFigureOut">
              <a:rPr lang="en-US" smtClean="0"/>
              <a:pPr/>
              <a:t>4/1/2019</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84BBD693-75C2-403A-90DC-69CD0876E0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783C532A-8462-40B8-A276-827B507C8DE7}" type="datetimeFigureOut">
              <a:rPr lang="en-US" smtClean="0"/>
              <a:pPr/>
              <a:t>4/1/2019</a:t>
            </a:fld>
            <a:endParaRPr lang="en-US"/>
          </a:p>
        </p:txBody>
      </p:sp>
      <p:sp>
        <p:nvSpPr>
          <p:cNvPr id="3" name="2 - Θέση υποσέλιδου"/>
          <p:cNvSpPr>
            <a:spLocks noGrp="1"/>
          </p:cNvSpPr>
          <p:nvPr>
            <p:ph type="ftr" sz="quarter" idx="11"/>
          </p:nvPr>
        </p:nvSpPr>
        <p:spPr>
          <a:xfrm>
            <a:off x="457200" y="6481890"/>
            <a:ext cx="4260056" cy="300831"/>
          </a:xfrm>
        </p:spPr>
        <p:txBody>
          <a:bodyPr/>
          <a:lstStyle/>
          <a:p>
            <a:endParaRPr lang="en-US"/>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84BBD693-75C2-403A-90DC-69CD0876E0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783C532A-8462-40B8-A276-827B507C8DE7}" type="datetimeFigureOut">
              <a:rPr lang="en-US" smtClean="0"/>
              <a:pPr/>
              <a:t>4/1/2019</a:t>
            </a:fld>
            <a:endParaRPr lang="en-US"/>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84BBD693-75C2-403A-90DC-69CD0876E01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783C532A-8462-40B8-A276-827B507C8DE7}" type="datetimeFigureOut">
              <a:rPr lang="en-US" smtClean="0"/>
              <a:pPr/>
              <a:t>4/1/2019</a:t>
            </a:fld>
            <a:endParaRPr lang="en-US"/>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84BBD693-75C2-403A-90DC-69CD0876E01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83C532A-8462-40B8-A276-827B507C8DE7}" type="datetimeFigureOut">
              <a:rPr lang="en-US" smtClean="0"/>
              <a:pPr/>
              <a:t>4/1/2019</a:t>
            </a:fld>
            <a:endParaRPr lang="en-US"/>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4BBD693-75C2-403A-90DC-69CD0876E01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gr/url?sa=i&amp;rct=j&amp;q=&amp;esrc=s&amp;source=images&amp;cd=&amp;cad=rja&amp;uact=8&amp;ved=2ahUKEwjqhsbe76zhAhVEy6QKHYwXAy0QjRx6BAgBEAU&amp;url=http://i-read.i-teen.gr/book/tote-poy-krypsame-enan-aggelo&amp;psig=AOvVaw2TGqZgUcPtxanqyMszERXL&amp;ust=1554138638796178"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gr/url?sa=i&amp;rct=j&amp;q=&amp;esrc=s&amp;source=images&amp;cd=&amp;cad=rja&amp;uact=8&amp;ved=2ahUKEwil19js8KzhAhUGDewKHSnpD5QQjRx6BAgBEAU&amp;url=https://www.public-cyprus.com.cy/product/books/paidika/paidiki-efibiki-logotehnia-sta-ellinika/me-lene%E2%80%A6-synnefo/prod2360354pp/&amp;psig=AOvVaw198LYj3ONtafFHZX9j9uGX&amp;ust=1554138937498875"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politeianet.gr/books/9789601644448-darlasi-aggeliki-patakis-me-lene-sunnefo-20909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gr/url?sa=i&amp;rct=j&amp;q=&amp;esrc=s&amp;source=images&amp;cd=&amp;cad=rja&amp;uact=8&amp;ved=2ahUKEwie5v2v66zhAhWjMewKHXaMDoYQjRx6BAgBEAU&amp;url=https://www.metaixmio.gr/el/products/%CF%84%CE%BF-%CE%B1%CE%B3%CF%8C%CF%81%CE%B9-%CF%83%CF%84%CE%BF-%CE%B8%CE%B5%CF%89%CF%81%CE%B5%CE%AF%CE%BF&amp;psig=AOvVaw208tKrEAnQJ_e7TG_uz10b&amp;ust=155413745655434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gr/url?sa=i&amp;rct=j&amp;q=&amp;esrc=s&amp;source=images&amp;cd=&amp;ved=2ahUKEwiE-tKT7azhAhXn2eAKHVbMDE4QjRx6BAgBEAU&amp;url=https://www.public.gr/product/books/paidika/paidiki-efibiki-logotehnia-sta-ellinika/oi-oneirofylakes-kai-o-faros-ton-oneiron/prod4340269pp/&amp;psig=AOvVaw3Ow02WPRsQaXzJAXbzvEH7&amp;ust=1554137932277228"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gr/url?sa=i&amp;rct=j&amp;q=&amp;esrc=s&amp;source=images&amp;cd=&amp;cad=rja&amp;uact=8&amp;ved=2ahUKEwi2nNTe7azhAhVByaQKHRwTDjsQjRx6BAgBEAU&amp;url=https://www.ianos.gr/otan-efigan-ta-agalmata-0358109.html&amp;psig=AOvVaw1TFvHO5oXpSI9kjMhQrsE2&amp;ust=1554138101642246"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gr/url?sa=i&amp;rct=j&amp;q=&amp;esrc=s&amp;source=images&amp;cd=&amp;cad=rja&amp;uact=8&amp;ved=2ahUKEwjs1Mbm7qzhAhVLzqQKHUkkD4IQjRx6BAgBEAU&amp;url=https://www.ianos.gr/to-paliopaido-0339210.html&amp;psig=AOvVaw0yBCOJm5eCyaw0fsVxgtmX&amp;ust=1554138387196920"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2500306"/>
            <a:ext cx="8077200" cy="1673352"/>
          </a:xfrm>
        </p:spPr>
        <p:txBody>
          <a:bodyPr>
            <a:noAutofit/>
          </a:bodyPr>
          <a:lstStyle/>
          <a:p>
            <a:r>
              <a:rPr lang="el-GR" sz="7200" dirty="0" smtClean="0">
                <a:solidFill>
                  <a:schemeClr val="tx1"/>
                </a:solidFill>
              </a:rPr>
              <a:t>Βιβλία</a:t>
            </a:r>
            <a:br>
              <a:rPr lang="el-GR" sz="7200" dirty="0" smtClean="0">
                <a:solidFill>
                  <a:schemeClr val="tx1"/>
                </a:solidFill>
              </a:rPr>
            </a:br>
            <a:r>
              <a:rPr lang="el-GR" sz="7200" dirty="0" smtClean="0">
                <a:solidFill>
                  <a:schemeClr val="tx1"/>
                </a:solidFill>
              </a:rPr>
              <a:t> Αγγελικής</a:t>
            </a:r>
            <a:br>
              <a:rPr lang="el-GR" sz="7200" dirty="0" smtClean="0">
                <a:solidFill>
                  <a:schemeClr val="tx1"/>
                </a:solidFill>
              </a:rPr>
            </a:br>
            <a:r>
              <a:rPr lang="el-GR" sz="7200" dirty="0" err="1" smtClean="0">
                <a:solidFill>
                  <a:schemeClr val="tx1"/>
                </a:solidFill>
              </a:rPr>
              <a:t>Δαρλάση</a:t>
            </a:r>
            <a:endParaRPr lang="en-US" sz="7200" dirty="0">
              <a:solidFill>
                <a:schemeClr val="tx1"/>
              </a:solidFill>
            </a:endParaRPr>
          </a:p>
        </p:txBody>
      </p:sp>
      <p:sp>
        <p:nvSpPr>
          <p:cNvPr id="4" name="3 - Ορθογώνιο"/>
          <p:cNvSpPr/>
          <p:nvPr/>
        </p:nvSpPr>
        <p:spPr>
          <a:xfrm>
            <a:off x="4139952" y="5085184"/>
            <a:ext cx="4752528" cy="1477328"/>
          </a:xfrm>
          <a:prstGeom prst="rect">
            <a:avLst/>
          </a:prstGeom>
        </p:spPr>
        <p:txBody>
          <a:bodyPr wrap="square">
            <a:spAutoFit/>
          </a:bodyPr>
          <a:lstStyle/>
          <a:p>
            <a:r>
              <a:rPr lang="el-GR" dirty="0" smtClean="0"/>
              <a:t>Ελισάβετ </a:t>
            </a:r>
            <a:r>
              <a:rPr lang="el-GR" dirty="0" err="1" smtClean="0"/>
              <a:t>Βαβλά</a:t>
            </a:r>
            <a:endParaRPr lang="el-GR" dirty="0" smtClean="0"/>
          </a:p>
          <a:p>
            <a:r>
              <a:rPr lang="el-GR" dirty="0" smtClean="0"/>
              <a:t>Τμήμα: Β1</a:t>
            </a:r>
            <a:endParaRPr lang="en-US" dirty="0" smtClean="0"/>
          </a:p>
          <a:p>
            <a:r>
              <a:rPr lang="el-GR" dirty="0" smtClean="0"/>
              <a:t>Στο πλαίσιο </a:t>
            </a:r>
            <a:r>
              <a:rPr lang="el-GR" dirty="0" smtClean="0"/>
              <a:t>του μαθήματος</a:t>
            </a:r>
          </a:p>
          <a:p>
            <a:r>
              <a:rPr lang="el-GR" dirty="0" smtClean="0"/>
              <a:t>«</a:t>
            </a:r>
            <a:r>
              <a:rPr lang="el-GR" dirty="0" smtClean="0"/>
              <a:t>Κείμενα </a:t>
            </a:r>
            <a:r>
              <a:rPr lang="el-GR" dirty="0" smtClean="0"/>
              <a:t>Νεοελληνικής Λογοτεχνίας»</a:t>
            </a:r>
            <a:endParaRPr lang="en-US" dirty="0" smtClean="0"/>
          </a:p>
          <a:p>
            <a:r>
              <a:rPr lang="el-GR" dirty="0" err="1" smtClean="0"/>
              <a:t>Σχολ</a:t>
            </a:r>
            <a:r>
              <a:rPr lang="el-GR" dirty="0" smtClean="0"/>
              <a:t>. Χρονιά 2018-2019</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Αποτέλεσμα εικόνας για τοτε που κρυψαμε εναν αγγελο">
            <a:hlinkClick r:id="rId2"/>
          </p:cNvPr>
          <p:cNvPicPr>
            <a:picLocks noChangeAspect="1" noChangeArrowheads="1"/>
          </p:cNvPicPr>
          <p:nvPr/>
        </p:nvPicPr>
        <p:blipFill>
          <a:blip r:embed="rId3" cstate="print"/>
          <a:srcRect/>
          <a:stretch>
            <a:fillRect/>
          </a:stretch>
        </p:blipFill>
        <p:spPr bwMode="auto">
          <a:xfrm>
            <a:off x="571472" y="285728"/>
            <a:ext cx="4286280" cy="6304405"/>
          </a:xfrm>
          <a:prstGeom prst="rect">
            <a:avLst/>
          </a:prstGeom>
          <a:noFill/>
        </p:spPr>
      </p:pic>
      <p:sp>
        <p:nvSpPr>
          <p:cNvPr id="3" name="2 - Ορθογώνιο"/>
          <p:cNvSpPr/>
          <p:nvPr/>
        </p:nvSpPr>
        <p:spPr>
          <a:xfrm>
            <a:off x="5000596" y="2060848"/>
            <a:ext cx="4143404" cy="2585323"/>
          </a:xfrm>
          <a:prstGeom prst="rect">
            <a:avLst/>
          </a:prstGeom>
        </p:spPr>
        <p:txBody>
          <a:bodyPr wrap="square">
            <a:spAutoFit/>
          </a:bodyPr>
          <a:lstStyle/>
          <a:p>
            <a:r>
              <a:rPr lang="el-GR" dirty="0"/>
              <a:t>Μια </a:t>
            </a:r>
            <a:r>
              <a:rPr lang="el-GR" dirty="0" smtClean="0"/>
              <a:t>ιστορία</a:t>
            </a:r>
          </a:p>
          <a:p>
            <a:r>
              <a:rPr lang="el-GR" dirty="0" smtClean="0"/>
              <a:t>δρόμου </a:t>
            </a:r>
            <a:r>
              <a:rPr lang="el-GR" dirty="0"/>
              <a:t>και μαγικού ρεαλισμού, </a:t>
            </a:r>
            <a:endParaRPr lang="el-GR" dirty="0" smtClean="0"/>
          </a:p>
          <a:p>
            <a:r>
              <a:rPr lang="el-GR" dirty="0" smtClean="0"/>
              <a:t>με </a:t>
            </a:r>
            <a:r>
              <a:rPr lang="el-GR" dirty="0"/>
              <a:t>σχεδόν κινηματογραφικό σασπένς που καθηλώνει και με απόκοσμη ατμόσφαιρα που γοητεύει. </a:t>
            </a:r>
            <a:endParaRPr lang="el-GR" dirty="0" smtClean="0"/>
          </a:p>
          <a:p>
            <a:r>
              <a:rPr lang="el-GR" dirty="0" smtClean="0"/>
              <a:t>Δράση </a:t>
            </a:r>
            <a:r>
              <a:rPr lang="el-GR" dirty="0"/>
              <a:t>και λυρισμός συνδυάζονται και δημιουργούν μια βαθιά ουμανιστική, αντιπολεμική ιστορία.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571480"/>
            <a:ext cx="7786726" cy="5940088"/>
          </a:xfrm>
          <a:prstGeom prst="rect">
            <a:avLst/>
          </a:prstGeom>
        </p:spPr>
        <p:txBody>
          <a:bodyPr wrap="square">
            <a:spAutoFit/>
          </a:bodyPr>
          <a:lstStyle/>
          <a:p>
            <a:r>
              <a:rPr lang="el-GR" sz="2000" dirty="0"/>
              <a:t>"Μόλις είδα έναν άγγελο να πέφτει από τον ουρανό. Μάλλον τον παρέσυρε η βροχή" είπε η </a:t>
            </a:r>
            <a:r>
              <a:rPr lang="el-GR" sz="2000" dirty="0" err="1"/>
              <a:t>Ραλλού</a:t>
            </a:r>
            <a:r>
              <a:rPr lang="el-GR" sz="2000" dirty="0"/>
              <a:t>, αλλά ως συνήθως δεν της δώσαμε σημασία· με τον </a:t>
            </a:r>
            <a:r>
              <a:rPr lang="el-GR" sz="2000" dirty="0" err="1"/>
              <a:t>Τότο</a:t>
            </a:r>
            <a:r>
              <a:rPr lang="el-GR" sz="2000" dirty="0"/>
              <a:t> ήμασταν απασχολημένοι να μετράμε τις σταγόνες της βροχής. Την επόμενη μέρα τον βρήκαμε μέσα στα </a:t>
            </a:r>
            <a:r>
              <a:rPr lang="el-GR" sz="2000" dirty="0" err="1"/>
              <a:t>καλαμποκοχώραφα</a:t>
            </a:r>
            <a:r>
              <a:rPr lang="el-GR" sz="2000" dirty="0"/>
              <a:t>...</a:t>
            </a:r>
            <a:r>
              <a:rPr lang="el-GR" sz="2000" dirty="0" smtClean="0"/>
              <a:t/>
            </a:r>
            <a:br>
              <a:rPr lang="el-GR" sz="2000" dirty="0" smtClean="0"/>
            </a:br>
            <a:r>
              <a:rPr lang="el-GR" sz="2000" dirty="0"/>
              <a:t>Τέσσερα χωριά (της Ανατολής, της Δύσης, του Βορρά και του Νότου), ένα σχολείο στη μέση του πουθενά, τα </a:t>
            </a:r>
            <a:r>
              <a:rPr lang="el-GR" sz="2000" dirty="0" err="1"/>
              <a:t>καλαμποκοχώραφα</a:t>
            </a:r>
            <a:r>
              <a:rPr lang="el-GR" sz="2000" dirty="0"/>
              <a:t>, τρία άδεντρα και άνυδρα τοπία, ένα τσίρκο με τρύπια τέντα συνθέτουν το σκηνικό της ιστορίας.</a:t>
            </a:r>
            <a:r>
              <a:rPr lang="el-GR" sz="2000" dirty="0" smtClean="0"/>
              <a:t/>
            </a:r>
            <a:br>
              <a:rPr lang="el-GR" sz="2000" dirty="0" smtClean="0"/>
            </a:br>
            <a:r>
              <a:rPr lang="el-GR" sz="2000" dirty="0"/>
              <a:t>Ένας δάσκαλος που ονειρεύεται ένα καλύτερο μέλλον για τα παιδιά, ένας απατεώνας βίαιος θείος που αναζητά έναν θησαυρό, ένας αστυνόμος που παίζει κρυφά βιολί, ο διευθυντής ενός τσίρκου που εξαιτίας μιας μπανανόφλουδας άλλαξε η ζωή του, μια ακροβάτισσα, μια βιβλιοθηκονόμος κι ένας τυφλός ποιητής που κλέβουν βιβλία είναι κάποιοι από τους μεγάλους οι οποίοι άλλοτε αποδεικνύονται σύμμαχοι κι άλλοτε εχθροί στην προσπάθεια τριών παιδιών να σώσουν έναν πληγωμένο, πρόσφυγα τ' ουρανού, άγγελο· τους προλαβαίνει ο πόλεμος...</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Αποτέλεσμα εικόνας για με λενε συννεφο">
            <a:hlinkClick r:id="rId2"/>
          </p:cNvPr>
          <p:cNvPicPr>
            <a:picLocks noChangeAspect="1" noChangeArrowheads="1"/>
          </p:cNvPicPr>
          <p:nvPr/>
        </p:nvPicPr>
        <p:blipFill>
          <a:blip r:embed="rId3" cstate="print"/>
          <a:srcRect/>
          <a:stretch>
            <a:fillRect/>
          </a:stretch>
        </p:blipFill>
        <p:spPr bwMode="auto">
          <a:xfrm>
            <a:off x="2285984" y="214290"/>
            <a:ext cx="4214842" cy="641310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571480"/>
            <a:ext cx="8001056" cy="5632311"/>
          </a:xfrm>
          <a:prstGeom prst="rect">
            <a:avLst/>
          </a:prstGeom>
        </p:spPr>
        <p:txBody>
          <a:bodyPr wrap="square">
            <a:spAutoFit/>
          </a:bodyPr>
          <a:lstStyle/>
          <a:p>
            <a:endParaRPr lang="el-GR" sz="2000" dirty="0" smtClean="0"/>
          </a:p>
          <a:p>
            <a:r>
              <a:rPr lang="el-GR" sz="2000" dirty="0" smtClean="0"/>
              <a:t>"</a:t>
            </a:r>
            <a:r>
              <a:rPr lang="el-GR" sz="2000" dirty="0"/>
              <a:t>Παλιά, όταν περνούσε το τρένο, χαιρετούσα. Τώρα όχι. Το 'κοψα. Μου λείπει ο ενθουσιασμός και μου περισσεύει η θλίψη" παραδέχεται η δεκαεξάχρονη Νεφέλη. Και πηγαινοέρχεται "σαν υβρίδιο προγραμματισμένο" σχολείο - σπίτι - φροντιστήριο γυρεύοντας να </a:t>
            </a:r>
            <a:r>
              <a:rPr lang="el-GR" sz="2000" dirty="0" err="1"/>
              <a:t>αυτοπροσδιοριστεί</a:t>
            </a:r>
            <a:r>
              <a:rPr lang="el-GR" sz="2000" dirty="0"/>
              <a:t>. Ζωή σαν σκόρπια κομμάτια </a:t>
            </a:r>
            <a:r>
              <a:rPr lang="el-GR" sz="2000" dirty="0" err="1"/>
              <a:t>παζλ</a:t>
            </a:r>
            <a:r>
              <a:rPr lang="el-GR" sz="2000" dirty="0"/>
              <a:t> ή σαν σημειώσεις σε σκόρπιες σελίδες: φιλία, προδοσία, έρωτας, υποκρισία, βία. Τι κι αν είναι άνοιξη;</a:t>
            </a:r>
            <a:r>
              <a:rPr lang="el-GR" sz="2000" dirty="0" smtClean="0"/>
              <a:t/>
            </a:r>
            <a:br>
              <a:rPr lang="el-GR" sz="2000" dirty="0" smtClean="0"/>
            </a:br>
            <a:r>
              <a:rPr lang="el-GR" sz="2000" dirty="0"/>
              <a:t>Όλα γύρω και μέσα της καταρρέουν· κι αυτή η ανάγκη της να οραματιστεί κάτι καλύτερο πρέπει να μείνει ζωντανή, παρόλο που "έτσι ξαφνικά σαν να συνειδητοποιώ ότι η λέξη "μέλλον" δεν ξέρω ακριβώς τι σημαίνει για μένα". Αλλά, που να πάρει, όσο κι αν ο κόσμος είναι </a:t>
            </a:r>
            <a:r>
              <a:rPr lang="el-GR" sz="2000" dirty="0" smtClean="0"/>
              <a:t>χάλια, </a:t>
            </a:r>
            <a:r>
              <a:rPr lang="el-GR" sz="2000" dirty="0"/>
              <a:t>η ζωή είναι όμορφη. Δεν μπορεί, κάτι πρέπει να υπάρχει που να μπορεί να εμπνεύσει... για ν' αντέξεις και να ελπίζεις, για να φτιάξεις το δικό σου παραμύθι και να πιστέψεις σ' αυτό... για να ταξιδέψεις σαν σύννεφο... για να ονειρευτείς και να έχεις το δικαίωμα σε μια ζωή </a:t>
            </a:r>
            <a:r>
              <a:rPr lang="el-GR" sz="2000" dirty="0" err="1"/>
              <a:t>καταδικιά</a:t>
            </a:r>
            <a:r>
              <a:rPr lang="el-GR" sz="2000" dirty="0"/>
              <a:t> σου "με αξιοπρέπεια και λίγη ομορφιά". </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43608" y="2780928"/>
            <a:ext cx="6984776" cy="707886"/>
          </a:xfrm>
          <a:prstGeom prst="rect">
            <a:avLst/>
          </a:prstGeom>
        </p:spPr>
        <p:txBody>
          <a:bodyPr wrap="square">
            <a:spAutoFit/>
          </a:bodyPr>
          <a:lstStyle/>
          <a:p>
            <a:r>
              <a:rPr lang="en-US" sz="2000" dirty="0" smtClean="0">
                <a:hlinkClick r:id="rId2"/>
              </a:rPr>
              <a:t>https://www.politeianet.gr/books/9789601644448-darlasi-aggeliki-patakis-me-lene-sunnefo-209093</a:t>
            </a:r>
            <a:r>
              <a:rPr lang="el-GR" sz="2000" dirty="0" smtClean="0"/>
              <a:t> </a:t>
            </a:r>
            <a:endParaRPr lang="en-US" sz="2000" dirty="0"/>
          </a:p>
        </p:txBody>
      </p:sp>
      <p:sp>
        <p:nvSpPr>
          <p:cNvPr id="3" name="2 - Ορθογώνιο"/>
          <p:cNvSpPr/>
          <p:nvPr/>
        </p:nvSpPr>
        <p:spPr>
          <a:xfrm>
            <a:off x="1187624" y="1772816"/>
            <a:ext cx="1587294" cy="707886"/>
          </a:xfrm>
          <a:prstGeom prst="rect">
            <a:avLst/>
          </a:prstGeom>
        </p:spPr>
        <p:txBody>
          <a:bodyPr wrap="none">
            <a:spAutoFit/>
          </a:bodyPr>
          <a:lstStyle/>
          <a:p>
            <a:r>
              <a:rPr lang="el-GR" sz="4000" dirty="0" smtClean="0"/>
              <a:t>Πηγή:</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Αποτέλεσμα εικόνας για το αγορι στο θεωρειο">
            <a:hlinkClick r:id="rId2"/>
          </p:cNvPr>
          <p:cNvPicPr>
            <a:picLocks noChangeAspect="1" noChangeArrowheads="1"/>
          </p:cNvPicPr>
          <p:nvPr/>
        </p:nvPicPr>
        <p:blipFill>
          <a:blip r:embed="rId3" cstate="print"/>
          <a:srcRect/>
          <a:stretch>
            <a:fillRect/>
          </a:stretch>
        </p:blipFill>
        <p:spPr bwMode="auto">
          <a:xfrm>
            <a:off x="571472" y="214290"/>
            <a:ext cx="4500594" cy="6304405"/>
          </a:xfrm>
          <a:prstGeom prst="rect">
            <a:avLst/>
          </a:prstGeom>
          <a:noFill/>
        </p:spPr>
      </p:pic>
      <p:sp>
        <p:nvSpPr>
          <p:cNvPr id="5" name="4 - Ορθογώνιο"/>
          <p:cNvSpPr/>
          <p:nvPr/>
        </p:nvSpPr>
        <p:spPr>
          <a:xfrm>
            <a:off x="5220072" y="1484784"/>
            <a:ext cx="3786214" cy="2862322"/>
          </a:xfrm>
          <a:prstGeom prst="rect">
            <a:avLst/>
          </a:prstGeom>
        </p:spPr>
        <p:txBody>
          <a:bodyPr wrap="square">
            <a:spAutoFit/>
          </a:bodyPr>
          <a:lstStyle/>
          <a:p>
            <a:r>
              <a:rPr lang="el-GR" dirty="0" smtClean="0"/>
              <a:t>Μια ιστορία </a:t>
            </a:r>
          </a:p>
          <a:p>
            <a:r>
              <a:rPr lang="el-GR" dirty="0" smtClean="0"/>
              <a:t>για την απώλεια, τον πόνο, την προσφυγιά, αλλά και για την παρηγορητική δύναμη της φαντασίας, της συμπόνιας και της ανθρωπιάς, εμπνευσμένη από το πραγματικό συμβάν της εγκατάστασης </a:t>
            </a:r>
            <a:r>
              <a:rPr lang="el-GR" dirty="0" err="1" smtClean="0"/>
              <a:t>Μικρασιατών</a:t>
            </a:r>
            <a:r>
              <a:rPr lang="el-GR" dirty="0" smtClean="0"/>
              <a:t> </a:t>
            </a:r>
            <a:r>
              <a:rPr lang="el-GR" dirty="0" smtClean="0"/>
              <a:t>προσφύγων στο </a:t>
            </a:r>
            <a:r>
              <a:rPr lang="el-GR" dirty="0" smtClean="0"/>
              <a:t>Δημοτικό Θέατρο Αθηνών, το 1922.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428604"/>
            <a:ext cx="8429668" cy="6555641"/>
          </a:xfrm>
          <a:prstGeom prst="rect">
            <a:avLst/>
          </a:prstGeom>
        </p:spPr>
        <p:txBody>
          <a:bodyPr wrap="square">
            <a:spAutoFit/>
          </a:bodyPr>
          <a:lstStyle/>
          <a:p>
            <a:r>
              <a:rPr lang="el-GR" dirty="0"/>
              <a:t>"</a:t>
            </a:r>
            <a:r>
              <a:rPr lang="el-GR" sz="2000" dirty="0"/>
              <a:t>Θα μας οδηγήσει πίσω το άρωμα από τις τριανταφυλλιές μας. </a:t>
            </a:r>
            <a:r>
              <a:rPr lang="el-GR" sz="2000" dirty="0" smtClean="0"/>
              <a:t>Δεν </a:t>
            </a:r>
            <a:r>
              <a:rPr lang="el-GR" sz="2000" dirty="0"/>
              <a:t>θα χαθούμε" είπε ο Δρόσος στην Αρετή, παρόλο που ήξερε πως ήταν ψέμα: οι τριανταφυλλιές τους είχαν καεί μαζί με την πρώτη τους ζωή. Στη νέα τους ζωή μένουν σ' ένα θεωρείο θεάτρου, με μια άγνωστή τους γυναίκα που λέει πως </a:t>
            </a:r>
            <a:r>
              <a:rPr lang="el-GR" sz="2000" dirty="0" smtClean="0"/>
              <a:t>γνώριζε τους γονείς τους. </a:t>
            </a:r>
            <a:r>
              <a:rPr lang="el-GR" sz="2000" dirty="0"/>
              <a:t>Τα όνειρα κι οι εφιάλτες τους μπερδεύονται με των υπόλοιπων ενοίκων και με άγνωστες σκιές. Ίσως γι' αυτό η Αρετή αποφασίζει να ζει κρυμμένη μέσα σ' ένα μπαούλο· μέχρι που κάποια στιγμή εξαφανίζεται μυστηριωδώς.</a:t>
            </a:r>
            <a:r>
              <a:rPr lang="el-GR" sz="2000" dirty="0" smtClean="0"/>
              <a:t/>
            </a:r>
            <a:br>
              <a:rPr lang="el-GR" sz="2000" dirty="0" smtClean="0"/>
            </a:br>
            <a:r>
              <a:rPr lang="el-GR" sz="2000" dirty="0"/>
              <a:t>Ένα αγόρι που βιοπορίζεται ως τσιράκι στην αγορά, μια κοπέλα που καθημερινά ράβει και ξηλώνει το πέπλο του νυφικού της μέσα σ' ένα διάφανο δάσος από ανθισμένες κερασιές, ένας ηλικιωμένος με το κανονάκι του, ένα βουβό κορίτσι που όμως τραγουδάει θα προσπαθήσουν να βοηθήσουν τον Δρόσο στην ανεύρεση της αδερφής του και της αλήθειας.</a:t>
            </a:r>
            <a:r>
              <a:rPr lang="el-GR" sz="2000" dirty="0" smtClean="0"/>
              <a:t/>
            </a:r>
            <a:br>
              <a:rPr lang="el-GR" sz="2000" dirty="0" smtClean="0"/>
            </a:br>
            <a:r>
              <a:rPr lang="el-GR" sz="2000" dirty="0"/>
              <a:t>Και ίσως περισσότερο απ' όλους θα βοηθήσει ο </a:t>
            </a:r>
            <a:r>
              <a:rPr lang="el-GR" sz="2000" dirty="0" err="1"/>
              <a:t>Άριελ</a:t>
            </a:r>
            <a:r>
              <a:rPr lang="el-GR" sz="2000" dirty="0"/>
              <a:t>, το αιθέριο πνεύμα από την Τρικυμία, του Σαίξπηρ· </a:t>
            </a:r>
            <a:r>
              <a:rPr lang="el-GR" sz="2000" dirty="0" smtClean="0"/>
              <a:t>αφού, </a:t>
            </a:r>
            <a:r>
              <a:rPr lang="el-GR" sz="2000" dirty="0"/>
              <a:t>όταν ζεις σ' ένα θέατρο, η ζωή, τελικά, μπορεί να παίρνει πολλά και διαφορετικά πρόσωπα.</a:t>
            </a:r>
            <a:r>
              <a:rPr lang="el-GR" sz="2000" dirty="0" smtClean="0"/>
              <a:t/>
            </a:r>
            <a:br>
              <a:rPr lang="el-GR" sz="2000" dirty="0" smtClean="0"/>
            </a:br>
            <a:r>
              <a:rPr lang="el-GR" sz="2000" dirty="0" smtClean="0"/>
              <a:t/>
            </a:r>
            <a:br>
              <a:rPr lang="el-GR" sz="2000" dirty="0" smtClean="0"/>
            </a:b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Αποτέλεσμα εικόνας για ονειροφυλακες βιβλιο">
            <a:hlinkClick r:id="rId2"/>
          </p:cNvPr>
          <p:cNvPicPr>
            <a:picLocks noChangeAspect="1" noChangeArrowheads="1"/>
          </p:cNvPicPr>
          <p:nvPr/>
        </p:nvPicPr>
        <p:blipFill>
          <a:blip r:embed="rId3" cstate="print"/>
          <a:srcRect/>
          <a:stretch>
            <a:fillRect/>
          </a:stretch>
        </p:blipFill>
        <p:spPr bwMode="auto">
          <a:xfrm>
            <a:off x="357158" y="142852"/>
            <a:ext cx="4327477" cy="6429396"/>
          </a:xfrm>
          <a:prstGeom prst="rect">
            <a:avLst/>
          </a:prstGeom>
          <a:noFill/>
        </p:spPr>
      </p:pic>
      <p:sp>
        <p:nvSpPr>
          <p:cNvPr id="3" name="2 - Ορθογώνιο"/>
          <p:cNvSpPr/>
          <p:nvPr/>
        </p:nvSpPr>
        <p:spPr>
          <a:xfrm>
            <a:off x="4857720" y="2132856"/>
            <a:ext cx="4286280" cy="2585323"/>
          </a:xfrm>
          <a:prstGeom prst="rect">
            <a:avLst/>
          </a:prstGeom>
        </p:spPr>
        <p:txBody>
          <a:bodyPr wrap="square">
            <a:spAutoFit/>
          </a:bodyPr>
          <a:lstStyle/>
          <a:p>
            <a:r>
              <a:rPr lang="el-GR" dirty="0" smtClean="0"/>
              <a:t>Μια συναρπαστική ιστορία,</a:t>
            </a:r>
          </a:p>
          <a:p>
            <a:r>
              <a:rPr lang="el-GR" dirty="0" smtClean="0"/>
              <a:t>με έντονο το κινηματογραφικό σασπένς περιπέτεια.</a:t>
            </a:r>
          </a:p>
          <a:p>
            <a:r>
              <a:rPr lang="el-GR" dirty="0" smtClean="0"/>
              <a:t>Μια αλληγορική ιστορία, </a:t>
            </a:r>
          </a:p>
          <a:p>
            <a:r>
              <a:rPr lang="el-GR" dirty="0" smtClean="0"/>
              <a:t>στα χνάρια των πολυαγαπημένων και βραβευμένων με το Κρατικό Βραβείο </a:t>
            </a:r>
            <a:r>
              <a:rPr lang="el-GR" dirty="0" err="1" smtClean="0"/>
              <a:t>Ονειροφυλάκων</a:t>
            </a:r>
            <a:r>
              <a:rPr lang="el-GR" dirty="0" smtClean="0"/>
              <a:t>, </a:t>
            </a:r>
          </a:p>
          <a:p>
            <a:r>
              <a:rPr lang="el-GR" dirty="0" smtClean="0"/>
              <a:t>για το δικαίωμα στη διαφορετικότητα και στο όνειρο.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857232"/>
            <a:ext cx="8643950" cy="5016758"/>
          </a:xfrm>
          <a:prstGeom prst="rect">
            <a:avLst/>
          </a:prstGeom>
        </p:spPr>
        <p:txBody>
          <a:bodyPr wrap="square">
            <a:spAutoFit/>
          </a:bodyPr>
          <a:lstStyle/>
          <a:p>
            <a:endParaRPr lang="el-GR" sz="2000" dirty="0" smtClean="0"/>
          </a:p>
          <a:p>
            <a:endParaRPr lang="el-GR" sz="2000" dirty="0" smtClean="0"/>
          </a:p>
          <a:p>
            <a:r>
              <a:rPr lang="el-GR" sz="2000" dirty="0" smtClean="0"/>
              <a:t>Μια </a:t>
            </a:r>
            <a:r>
              <a:rPr lang="el-GR" sz="2000" dirty="0"/>
              <a:t>πυκνή σκοτεινιά, πιο μαύρη κι από τους ίσκιους, σκεπάζει τη Χώρα των </a:t>
            </a:r>
            <a:r>
              <a:rPr lang="el-GR" sz="2000" dirty="0" err="1"/>
              <a:t>Ονειροφυλάκων</a:t>
            </a:r>
            <a:r>
              <a:rPr lang="el-GR" sz="2000" dirty="0"/>
              <a:t>. </a:t>
            </a:r>
            <a:r>
              <a:rPr lang="el-GR" sz="2000" dirty="0" smtClean="0"/>
              <a:t/>
            </a:r>
            <a:br>
              <a:rPr lang="el-GR" sz="2000" dirty="0" smtClean="0"/>
            </a:br>
            <a:r>
              <a:rPr lang="el-GR" sz="2000" dirty="0"/>
              <a:t>Η </a:t>
            </a:r>
            <a:r>
              <a:rPr lang="el-GR" sz="2000" dirty="0" err="1"/>
              <a:t>Ονειροπαγίδα</a:t>
            </a:r>
            <a:r>
              <a:rPr lang="el-GR" sz="2000" dirty="0"/>
              <a:t>, το δίχτυ προστασίας της χώρας, σφίγγει ανεξέλεγκτα για να την προστατεύσει από αόρατους εχθρούς που την πολιορκούν - οι φήμες λένε πως επέστρεψαν οι </a:t>
            </a:r>
            <a:r>
              <a:rPr lang="el-GR" sz="2000" dirty="0" err="1"/>
              <a:t>Ονειροκτόνοι</a:t>
            </a:r>
            <a:r>
              <a:rPr lang="el-GR" sz="2000" dirty="0"/>
              <a:t>, οι περισσότεροι το αρνούνται και ρίχνουν το φταίξιμο στους άλλους, στους διαφορετικούς. </a:t>
            </a:r>
            <a:r>
              <a:rPr lang="el-GR" sz="2000" dirty="0" smtClean="0"/>
              <a:t/>
            </a:r>
            <a:br>
              <a:rPr lang="el-GR" sz="2000" dirty="0" smtClean="0"/>
            </a:br>
            <a:r>
              <a:rPr lang="el-GR" sz="2000" dirty="0"/>
              <a:t>Κι όμως... τα όνειρα μοιάζουν ν' αργοπεθαίνουν, οι </a:t>
            </a:r>
            <a:r>
              <a:rPr lang="el-GR" sz="2000" dirty="0" err="1"/>
              <a:t>Ονειροφύλακες</a:t>
            </a:r>
            <a:r>
              <a:rPr lang="el-GR" sz="2000" dirty="0"/>
              <a:t> μετρούν αποτυχημένες πτήσεις στο </a:t>
            </a:r>
            <a:r>
              <a:rPr lang="el-GR" sz="2000" dirty="0" err="1"/>
              <a:t>Ονειροδρόμιο</a:t>
            </a:r>
            <a:r>
              <a:rPr lang="el-GR" sz="2000" dirty="0"/>
              <a:t> κι η παλιά προκατάληψη που χωρίζει τη χώρα σε "ικανούς" και "κατώτερους" παίρνει ανεξέλεγκτες διαστάσεις. Κι οι </a:t>
            </a:r>
            <a:r>
              <a:rPr lang="el-GR" sz="2000" dirty="0" err="1"/>
              <a:t>ήρωές</a:t>
            </a:r>
            <a:r>
              <a:rPr lang="el-GR" sz="2000" dirty="0"/>
              <a:t> μας μοιάζει να μην έχουν άλλη επιλογή παρά να αγωνιστούν ενάντια στον Φόβο και σε </a:t>
            </a:r>
            <a:r>
              <a:rPr lang="el-GR" sz="2000" dirty="0" err="1"/>
              <a:t>ό,τι</a:t>
            </a:r>
            <a:r>
              <a:rPr lang="el-GR" sz="2000" dirty="0"/>
              <a:t> σκοτώνει τα όνειρα.</a:t>
            </a:r>
            <a:r>
              <a:rPr lang="el-GR" sz="2000" dirty="0" smtClean="0"/>
              <a:t/>
            </a:r>
            <a:br>
              <a:rPr lang="el-GR" sz="2000" dirty="0" smtClean="0"/>
            </a:b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Αποτέλεσμα εικόνας για οταν εφυγαν τα αγαλματα">
            <a:hlinkClick r:id="rId2"/>
          </p:cNvPr>
          <p:cNvPicPr>
            <a:picLocks noChangeAspect="1" noChangeArrowheads="1"/>
          </p:cNvPicPr>
          <p:nvPr/>
        </p:nvPicPr>
        <p:blipFill>
          <a:blip r:embed="rId3" cstate="print"/>
          <a:srcRect/>
          <a:stretch>
            <a:fillRect/>
          </a:stretch>
        </p:blipFill>
        <p:spPr bwMode="auto">
          <a:xfrm>
            <a:off x="428596" y="285728"/>
            <a:ext cx="4345372" cy="6286544"/>
          </a:xfrm>
          <a:prstGeom prst="rect">
            <a:avLst/>
          </a:prstGeom>
          <a:noFill/>
        </p:spPr>
      </p:pic>
      <p:sp>
        <p:nvSpPr>
          <p:cNvPr id="3" name="2 - Ορθογώνιο"/>
          <p:cNvSpPr/>
          <p:nvPr/>
        </p:nvSpPr>
        <p:spPr>
          <a:xfrm>
            <a:off x="4860032" y="1700808"/>
            <a:ext cx="4143372" cy="3416320"/>
          </a:xfrm>
          <a:prstGeom prst="rect">
            <a:avLst/>
          </a:prstGeom>
        </p:spPr>
        <p:txBody>
          <a:bodyPr wrap="square">
            <a:spAutoFit/>
          </a:bodyPr>
          <a:lstStyle/>
          <a:p>
            <a:r>
              <a:rPr lang="el-GR" dirty="0" smtClean="0"/>
              <a:t>Μια βαθιά ανθρώπινη κι αντιπολεμική ιστορία </a:t>
            </a:r>
          </a:p>
          <a:p>
            <a:r>
              <a:rPr lang="el-GR" dirty="0" smtClean="0"/>
              <a:t>για τη φιλία, την ενηλικίωση, την αναζήτηση ταυτότητας και την ανάγκη διατήρησης της πολιτιστικής κληρονομιάς, βασισμένη στην πραγματική ιστορία της απόκρυψης των αρχαιοτήτων του Εθνικού Αρχαιολογικού Μουσείου, </a:t>
            </a:r>
          </a:p>
          <a:p>
            <a:r>
              <a:rPr lang="el-GR" dirty="0" smtClean="0"/>
              <a:t>κατά τη διάρκεια του </a:t>
            </a:r>
            <a:r>
              <a:rPr lang="el-GR" dirty="0" err="1" smtClean="0"/>
              <a:t>Ελληνοϊταλικού</a:t>
            </a:r>
            <a:r>
              <a:rPr lang="el-GR" dirty="0" smtClean="0"/>
              <a:t> πολέμου.</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980728"/>
            <a:ext cx="9215486" cy="5324535"/>
          </a:xfrm>
          <a:prstGeom prst="rect">
            <a:avLst/>
          </a:prstGeom>
        </p:spPr>
        <p:txBody>
          <a:bodyPr wrap="square">
            <a:spAutoFit/>
          </a:bodyPr>
          <a:lstStyle/>
          <a:p>
            <a:endParaRPr lang="el-GR" sz="2000" dirty="0" smtClean="0"/>
          </a:p>
          <a:p>
            <a:r>
              <a:rPr lang="el-GR" sz="2000" dirty="0" smtClean="0"/>
              <a:t>Κάποτε </a:t>
            </a:r>
            <a:r>
              <a:rPr lang="el-GR" sz="2000" dirty="0"/>
              <a:t>ήταν ένα κορίτσι που είχε ακούσει τα αγάλματα να τραγουδούν, είχε χορέψει μαζί τους στο φως του φεγγαριού, τα είχε δει να δακρύζουν.</a:t>
            </a:r>
            <a:r>
              <a:rPr lang="el-GR" sz="2000" dirty="0" smtClean="0"/>
              <a:t/>
            </a:r>
            <a:br>
              <a:rPr lang="el-GR" sz="2000" dirty="0" smtClean="0"/>
            </a:br>
            <a:r>
              <a:rPr lang="el-GR" sz="2000" dirty="0"/>
              <a:t>Επειδή τα αγάλματα τις νύχτες ζωντανεύουν. Η Αγγελίνα το ήξερε καλά αυτό, αφού μεγάλωσε μέσα στο μουσείο σχεδόν. Άλλωστε, το ότι είχε ένα ολόκληρο κι ένα μισό, "καταραμένο" χέρι την έκανε να τους μοιάζει ακόμα περισσότερο. Με εξαίρεση τον </a:t>
            </a:r>
            <a:r>
              <a:rPr lang="el-GR" sz="2000" dirty="0" err="1"/>
              <a:t>Τίκο</a:t>
            </a:r>
            <a:r>
              <a:rPr lang="el-GR" sz="2000" dirty="0"/>
              <a:t>, τον μόνο σάρκινο φίλο της, τα αγάλματα ήταν οι καλύτεροί της φίλοι.</a:t>
            </a:r>
            <a:r>
              <a:rPr lang="el-GR" sz="2000" dirty="0" smtClean="0"/>
              <a:t/>
            </a:r>
            <a:br>
              <a:rPr lang="el-GR" sz="2000" dirty="0" smtClean="0"/>
            </a:br>
            <a:r>
              <a:rPr lang="el-GR" sz="2000" dirty="0"/>
              <a:t>Όταν ο Μουσολίνι κήρυξε τον πόλεμο στην Ελλάδα, ο φόβος ότι θα επικρατήσει το σκοτάδι του ναζισμού έγινε ακόμα ισχυρότερος. Κι όσοι σχετίζονταν με το μουσείο, από τους αρχαιολόγους μέχρι τους απλούς εργάτες, όλοι μοιράζονταν μια κοινή αγωνία· όλοι προστάτευαν το ίδιο μυστικό, που έμοιαζε να συνοψίζεται σε μία και μόνο φράση: "Να προλάβουμε...". </a:t>
            </a:r>
            <a:r>
              <a:rPr lang="el-GR" sz="2000" dirty="0" smtClean="0"/>
              <a:t/>
            </a:r>
            <a:br>
              <a:rPr lang="el-GR" sz="2000" dirty="0" smtClean="0"/>
            </a:br>
            <a:r>
              <a:rPr lang="el-GR" sz="2000" dirty="0"/>
              <a:t>Η Αγγελίνα θα θελήσει να μάθει εκείνο το μυστικό και θα βοηθήσει τον </a:t>
            </a:r>
            <a:r>
              <a:rPr lang="el-GR" sz="2000" dirty="0" err="1"/>
              <a:t>Τίκο</a:t>
            </a:r>
            <a:r>
              <a:rPr lang="el-GR" sz="2000" dirty="0"/>
              <a:t> να κρύψει το δικό του.</a:t>
            </a:r>
            <a:r>
              <a:rPr lang="el-GR" sz="2000" dirty="0" smtClean="0"/>
              <a:t/>
            </a:r>
            <a:br>
              <a:rPr lang="el-GR" sz="2000" dirty="0" smtClean="0"/>
            </a:b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Αποτέλεσμα εικόνας για το παλιοπαιδο">
            <a:hlinkClick r:id="rId2"/>
          </p:cNvPr>
          <p:cNvPicPr>
            <a:picLocks noChangeAspect="1" noChangeArrowheads="1"/>
          </p:cNvPicPr>
          <p:nvPr/>
        </p:nvPicPr>
        <p:blipFill>
          <a:blip r:embed="rId3" cstate="print"/>
          <a:srcRect/>
          <a:stretch>
            <a:fillRect/>
          </a:stretch>
        </p:blipFill>
        <p:spPr bwMode="auto">
          <a:xfrm>
            <a:off x="357158" y="214290"/>
            <a:ext cx="4500594" cy="6354840"/>
          </a:xfrm>
          <a:prstGeom prst="rect">
            <a:avLst/>
          </a:prstGeom>
          <a:noFill/>
        </p:spPr>
      </p:pic>
      <p:sp>
        <p:nvSpPr>
          <p:cNvPr id="4" name="3 - Ορθογώνιο"/>
          <p:cNvSpPr/>
          <p:nvPr/>
        </p:nvSpPr>
        <p:spPr>
          <a:xfrm>
            <a:off x="5076056" y="2060848"/>
            <a:ext cx="3786214" cy="2308324"/>
          </a:xfrm>
          <a:prstGeom prst="rect">
            <a:avLst/>
          </a:prstGeom>
        </p:spPr>
        <p:txBody>
          <a:bodyPr wrap="square">
            <a:spAutoFit/>
          </a:bodyPr>
          <a:lstStyle/>
          <a:p>
            <a:r>
              <a:rPr lang="el-GR" dirty="0"/>
              <a:t>Μια </a:t>
            </a:r>
            <a:r>
              <a:rPr lang="el-GR" dirty="0" smtClean="0"/>
              <a:t>ιστορία</a:t>
            </a:r>
          </a:p>
          <a:p>
            <a:r>
              <a:rPr lang="el-GR" dirty="0" smtClean="0"/>
              <a:t>για </a:t>
            </a:r>
            <a:r>
              <a:rPr lang="el-GR" dirty="0"/>
              <a:t>την πίστη στον άνθρωπο και στον ανθρωπισμό. </a:t>
            </a:r>
            <a:r>
              <a:rPr lang="el-GR" dirty="0" smtClean="0"/>
              <a:t/>
            </a:r>
            <a:br>
              <a:rPr lang="el-GR" dirty="0" smtClean="0"/>
            </a:br>
            <a:r>
              <a:rPr lang="el-GR" dirty="0"/>
              <a:t>Μια ιστορία </a:t>
            </a:r>
            <a:endParaRPr lang="el-GR" dirty="0" smtClean="0"/>
          </a:p>
          <a:p>
            <a:r>
              <a:rPr lang="el-GR" dirty="0" smtClean="0"/>
              <a:t>για </a:t>
            </a:r>
            <a:r>
              <a:rPr lang="el-GR" dirty="0"/>
              <a:t>τη δύναμη της τέχνης και του πολιτισμού </a:t>
            </a:r>
            <a:endParaRPr lang="el-GR" dirty="0" smtClean="0"/>
          </a:p>
          <a:p>
            <a:r>
              <a:rPr lang="el-GR" dirty="0" smtClean="0"/>
              <a:t>ενάντια </a:t>
            </a:r>
            <a:r>
              <a:rPr lang="el-GR" dirty="0"/>
              <a:t>στη φτώχεια και τον κοινωνικό αποκλεισμό.</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71604" y="1142984"/>
            <a:ext cx="6286528" cy="5016758"/>
          </a:xfrm>
          <a:prstGeom prst="rect">
            <a:avLst/>
          </a:prstGeom>
        </p:spPr>
        <p:txBody>
          <a:bodyPr wrap="square">
            <a:spAutoFit/>
          </a:bodyPr>
          <a:lstStyle/>
          <a:p>
            <a:endParaRPr lang="el-GR" sz="2000" dirty="0" smtClean="0"/>
          </a:p>
          <a:p>
            <a:r>
              <a:rPr lang="el-GR" sz="2000" dirty="0" smtClean="0"/>
              <a:t>Αυτή </a:t>
            </a:r>
            <a:r>
              <a:rPr lang="el-GR" sz="2000" dirty="0"/>
              <a:t>είναι η ιστορία ενός παιδιού συνηθισμένου σαν όλα τα παιδιά και ξεχωριστού σαν κάθε παιδί.</a:t>
            </a:r>
            <a:r>
              <a:rPr lang="el-GR" sz="2000" dirty="0" smtClean="0"/>
              <a:t/>
            </a:r>
            <a:br>
              <a:rPr lang="el-GR" sz="2000" dirty="0" smtClean="0"/>
            </a:br>
            <a:r>
              <a:rPr lang="el-GR" sz="2000" dirty="0"/>
              <a:t>Η ιστορία ενός παιδιού που μεγάλωνε φορώντας την γκρίζα θλίψη ενός δανεικού παλτού που του έπεφτε μεγάλο. Όλοι το φώναζαν Παλιόπαιδο - ίσως επειδή ήταν το πιο φτωχό και θλιμμένο απ' όλα τα παιδιά.</a:t>
            </a:r>
            <a:r>
              <a:rPr lang="el-GR" sz="2000" dirty="0" smtClean="0"/>
              <a:t/>
            </a:r>
            <a:br>
              <a:rPr lang="el-GR" sz="2000" dirty="0" smtClean="0"/>
            </a:br>
            <a:r>
              <a:rPr lang="el-GR" sz="2000" dirty="0"/>
              <a:t>Κάποια στιγμή λοιπόν αποφάσισε πως, αν σε λένε Παλιόπαιδο, πρέπει και να γίνεις.</a:t>
            </a:r>
            <a:r>
              <a:rPr lang="el-GR" sz="2000" dirty="0" smtClean="0"/>
              <a:t/>
            </a:r>
            <a:br>
              <a:rPr lang="el-GR" sz="2000" dirty="0" smtClean="0"/>
            </a:br>
            <a:r>
              <a:rPr lang="el-GR" sz="2000" dirty="0"/>
              <a:t>Όμως, είσαι στ' αλήθεια... παλιόπαιδο</a:t>
            </a:r>
            <a:r>
              <a:rPr lang="el-GR" sz="2000" dirty="0" smtClean="0"/>
              <a:t>;</a:t>
            </a:r>
          </a:p>
          <a:p>
            <a:r>
              <a:rPr lang="el-GR" sz="2000" dirty="0" smtClean="0"/>
              <a:t/>
            </a:r>
            <a:br>
              <a:rPr lang="el-GR" sz="2000" dirty="0" smtClean="0"/>
            </a:br>
            <a:r>
              <a:rPr lang="el-GR" sz="2000" dirty="0"/>
              <a:t>Μια ιστορία εμπνευσμένη από αληθινές ιστορίες μουσικών του </a:t>
            </a:r>
            <a:r>
              <a:rPr lang="el-GR" sz="2000" dirty="0" err="1"/>
              <a:t>El</a:t>
            </a:r>
            <a:r>
              <a:rPr lang="el-GR" sz="2000" dirty="0"/>
              <a:t> </a:t>
            </a:r>
            <a:r>
              <a:rPr lang="el-GR" sz="2000" dirty="0" err="1"/>
              <a:t>Sistema</a:t>
            </a:r>
            <a:r>
              <a:rPr lang="el-GR" sz="2000" dirty="0"/>
              <a:t> και της διεθνούς φήμης συμφωνικής ορχήστρας "</a:t>
            </a:r>
            <a:r>
              <a:rPr lang="el-GR" sz="2000" dirty="0" err="1"/>
              <a:t>Μπολιβάρ</a:t>
            </a:r>
            <a:r>
              <a:rPr lang="el-GR" sz="2000" dirty="0"/>
              <a:t>" της Βενεζουέλας.</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83</TotalTime>
  <Words>482</Words>
  <Application>Microsoft Office PowerPoint</Application>
  <PresentationFormat>Προβολή στην οθόνη (4:3)</PresentationFormat>
  <Paragraphs>38</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Ζωντάνια</vt:lpstr>
      <vt:lpstr>Βιβλία  Αγγελικής Δαρλάση</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Βιβλία Αγγελικής Δαρλάσης</dc:title>
  <dc:creator>GEORGE</dc:creator>
  <cp:lastModifiedBy>User</cp:lastModifiedBy>
  <cp:revision>20</cp:revision>
  <dcterms:created xsi:type="dcterms:W3CDTF">2019-03-31T16:38:47Z</dcterms:created>
  <dcterms:modified xsi:type="dcterms:W3CDTF">2019-04-01T11:09:51Z</dcterms:modified>
</cp:coreProperties>
</file>