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0" r:id="rId5"/>
    <p:sldId id="263" r:id="rId6"/>
    <p:sldId id="262" r:id="rId7"/>
    <p:sldId id="265" r:id="rId8"/>
    <p:sldId id="264" r:id="rId9"/>
    <p:sldId id="258" r:id="rId10"/>
    <p:sldId id="26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1269C190-74DA-4B83-879B-CE71D6FF02DD}" type="datetimeFigureOut">
              <a:rPr lang="el-GR" smtClean="0"/>
              <a:pPr/>
              <a:t>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269C190-74DA-4B83-879B-CE71D6FF02DD}" type="datetimeFigureOut">
              <a:rPr lang="el-GR" smtClean="0"/>
              <a:pPr/>
              <a:t>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269C190-74DA-4B83-879B-CE71D6FF02DD}" type="datetimeFigureOut">
              <a:rPr lang="el-GR" smtClean="0"/>
              <a:pPr/>
              <a:t>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269C190-74DA-4B83-879B-CE71D6FF02DD}" type="datetimeFigureOut">
              <a:rPr lang="el-GR" smtClean="0"/>
              <a:pPr/>
              <a:t>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9C190-74DA-4B83-879B-CE71D6FF02DD}" type="datetimeFigureOut">
              <a:rPr lang="el-GR" smtClean="0"/>
              <a:pPr/>
              <a:t>1/4/2019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1269C190-74DA-4B83-879B-CE71D6FF02DD}" type="datetimeFigureOut">
              <a:rPr lang="el-GR" smtClean="0"/>
              <a:pPr/>
              <a:t>1/4/2019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1269C190-74DA-4B83-879B-CE71D6FF02DD}" type="datetimeFigureOut">
              <a:rPr lang="el-GR" smtClean="0"/>
              <a:pPr/>
              <a:t>1/4/2019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1269C190-74DA-4B83-879B-CE71D6FF02DD}" type="datetimeFigureOut">
              <a:rPr lang="el-GR" smtClean="0"/>
              <a:pPr/>
              <a:t>1/4/2019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9C190-74DA-4B83-879B-CE71D6FF02DD}" type="datetimeFigureOut">
              <a:rPr lang="el-GR" smtClean="0"/>
              <a:pPr/>
              <a:t>1/4/2019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C190-74DA-4B83-879B-CE71D6FF02DD}" type="datetimeFigureOut">
              <a:rPr lang="el-GR" smtClean="0"/>
              <a:pPr/>
              <a:t>1/4/2019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C190-74DA-4B83-879B-CE71D6FF02DD}" type="datetimeFigureOut">
              <a:rPr lang="el-GR" smtClean="0"/>
              <a:pPr/>
              <a:t>1/4/2019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E3B5F4-C5AB-4E89-ABA6-1FFABCBD3F6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9C190-74DA-4B83-879B-CE71D6FF02DD}" type="datetimeFigureOut">
              <a:rPr lang="el-GR" smtClean="0"/>
              <a:pPr/>
              <a:t>1/4/2019</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3B5F4-C5AB-4E89-ABA6-1FFABCBD3F6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www.public.gr/search/public/searchResultsRefinementsAuthors.jsp;jsessionid=P+wK8Nq+wc0BSG2b0JHTQRoU.node2?Ntt=%CE%94%CE%B1%CF%81%CE%BB%CE%AC%CF%83%CE%B7+%CE%91%CE%B3%CE%B3%CE%B5%CE%BB%CE%B9%CE%BA%CE%AE&amp;Nr=AND(book.writer:%CE%94%CE%B1%CF%81%CE%BB%CE%AC%CF%83%CE%B7+%CE%91%CE%B3%CE%B3%CE%B5%CE%BB%CE%B9%CE%BA%CE%AE,product.siteId:90001)&amp;N=1625489613&amp;_dyncharset=UTF-8&amp;Ntk=book.write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search?q=%CE%B1%CE%B3%CE%B3%CE%B5%CE%BB%CE%B9%CE%BA%CE%AE+%CE%B4%CE%B1%CF%81%CE%BB%CE%AC%CF%83%CE%B7&amp;rlz=1C1GCEA_enAL789AL789&amp;source=lnms&amp;tbm=isch&amp;sa=X&amp;ved=0ahUKEwiDm6q9n6rhAhUlzqYKHd42CxAQ_AUIDigB&amp;biw=1280&amp;bih=881" TargetMode="External"/><Relationship Id="rId2" Type="http://schemas.openxmlformats.org/officeDocument/2006/relationships/hyperlink" Target="https://www.google.com/search?rlz=1C1GCEA_enAL789AL789&amp;biw=1280&amp;bih=832&amp;tbm=isch&amp;sa=1&amp;ei=AJSfXMK9HMzeasbCrOgG&amp;q=1+gymnasio+dramas&amp;oq=1+gymnasio+dramas&amp;gs_l=img.3...319305.335280..337985...0.0..0.1547.9484.3j5j1j1j0j1j2j3j1....2..0....1..gws-wiz-img.....0..0j0i30j0i19j0i30i19j0i5i30i19j0i5i30j0i8i30.6Lr1iVcLXw4" TargetMode="External"/><Relationship Id="rId1" Type="http://schemas.openxmlformats.org/officeDocument/2006/relationships/slideLayout" Target="../slideLayouts/slideLayout7.xml"/><Relationship Id="rId6" Type="http://schemas.openxmlformats.org/officeDocument/2006/relationships/hyperlink" Target="https://www.public.gr/search/public/searchResultsRefinementsAuthors.jsp;jsessionid=Lahe6165phAv39cnjCM6hR6k.node3?Ntt=&#916;&#945;&#961;&#955;&#940;&#963;&#951;%20&#913;&#947;&#947;&#949;&#955;&#953;&#954;&#942;&amp;Nr=AND(book.writer:&#916;&#945;&#961;&#955;&#940;&#963;&#951;%20&#913;&#947;&#947;&#949;&#955;&#953;&#954;&#942;,product.siteId:90001)&amp;N=1625489613&amp;_dy" TargetMode="External"/><Relationship Id="rId5" Type="http://schemas.openxmlformats.org/officeDocument/2006/relationships/hyperlink" Target="https://www.public.gr/product/books/paidika/paidiki-efibiki-logotehnia-sta-ellinika/to-agori-sto-" TargetMode="External"/><Relationship Id="rId4" Type="http://schemas.openxmlformats.org/officeDocument/2006/relationships/hyperlink" Target="https://www.public.gr/product/books/paidika/paidiki-efibiki-logotehnia-sta-ellinika/to-agori-sto-theoreio/prod8831266pp/?fbclid=IwAR3I4w2tSL2Tz_UkKZHrWQOZGUFOt40hzq57XaZ9aUW5LupI-k97Jr3fZg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C00000">
                <a:alpha val="78000"/>
              </a:srgb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4857760"/>
            <a:ext cx="8229600" cy="1143000"/>
          </a:xfrm>
        </p:spPr>
        <p:txBody>
          <a:bodyPr>
            <a:normAutofit fontScale="90000"/>
          </a:bodyPr>
          <a:lstStyle/>
          <a:p>
            <a:pPr marL="457200" indent="-457200" algn="l"/>
            <a:r>
              <a:rPr lang="el-GR" sz="2000" b="1" dirty="0" smtClean="0"/>
              <a:t>        ΟΝΟΜΑ ΜΑΘΗΤΡΙΑΣ</a:t>
            </a:r>
            <a:r>
              <a:rPr lang="el-GR" sz="2000" b="1" dirty="0"/>
              <a:t> </a:t>
            </a:r>
            <a:r>
              <a:rPr lang="el-GR" sz="2000" b="1" dirty="0" smtClean="0"/>
              <a:t>: </a:t>
            </a:r>
            <a:r>
              <a:rPr lang="el-GR" sz="2000" b="1" dirty="0" smtClean="0">
                <a:solidFill>
                  <a:srgbClr val="FF0000"/>
                </a:solidFill>
              </a:rPr>
              <a:t>ΜΕΛΊΣΑ ΡΆΜΑ                                                           </a:t>
            </a:r>
            <a:r>
              <a:rPr lang="el-GR" sz="2000" b="1" dirty="0" smtClean="0"/>
              <a:t>ΜΆΘΗΜΑ  :</a:t>
            </a:r>
            <a:r>
              <a:rPr lang="el-GR" sz="2000" b="1" dirty="0" smtClean="0">
                <a:solidFill>
                  <a:srgbClr val="FF0000"/>
                </a:solidFill>
              </a:rPr>
              <a:t> ΚΕΙΜΕΝΑ ΝΕΟΕΛΛΗΝΙΚΗΣ ΛΟΓΟΤΕΧΝΙΑΣ</a:t>
            </a:r>
            <a:br>
              <a:rPr lang="el-GR" sz="2000" b="1" dirty="0" smtClean="0">
                <a:solidFill>
                  <a:srgbClr val="FF0000"/>
                </a:solidFill>
              </a:rPr>
            </a:br>
            <a:r>
              <a:rPr lang="el-GR" sz="2000" b="1" dirty="0" smtClean="0"/>
              <a:t>ΈΤΟΣ : </a:t>
            </a:r>
            <a:r>
              <a:rPr lang="el-GR"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2019</a:t>
            </a:r>
            <a:r>
              <a:rPr lang="el-GR" sz="2000" b="1" dirty="0" smtClean="0">
                <a:solidFill>
                  <a:srgbClr val="FF0000"/>
                </a:solidFill>
              </a:rPr>
              <a:t/>
            </a:r>
            <a:br>
              <a:rPr lang="el-GR" sz="2000" b="1" dirty="0" smtClean="0">
                <a:solidFill>
                  <a:srgbClr val="FF0000"/>
                </a:solidFill>
              </a:rPr>
            </a:br>
            <a:r>
              <a:rPr lang="el-GR" sz="2000" dirty="0" smtClean="0"/>
              <a:t/>
            </a:r>
            <a:br>
              <a:rPr lang="el-GR" sz="2000" dirty="0" smtClean="0"/>
            </a:br>
            <a:endParaRPr lang="el-GR" sz="2000" dirty="0"/>
          </a:p>
        </p:txBody>
      </p:sp>
      <p:pic>
        <p:nvPicPr>
          <p:cNvPr id="4" name="Content Placeholder 3" descr="gymnasio.jpg"/>
          <p:cNvPicPr>
            <a:picLocks noGrp="1" noChangeAspect="1"/>
          </p:cNvPicPr>
          <p:nvPr>
            <p:ph idx="1"/>
          </p:nvPr>
        </p:nvPicPr>
        <p:blipFill>
          <a:blip r:embed="rId2" cstate="print"/>
          <a:stretch>
            <a:fillRect/>
          </a:stretch>
        </p:blipFill>
        <p:spPr>
          <a:xfrm>
            <a:off x="0" y="0"/>
            <a:ext cx="9144000" cy="4357693"/>
          </a:xfrm>
          <a:prstGeom prst="rect">
            <a:avLst/>
          </a:prstGeom>
          <a:ln>
            <a:noFill/>
          </a:ln>
          <a:effectLst>
            <a:outerShdw blurRad="292100" dist="139700" dir="2700000" algn="tl" rotWithShape="0">
              <a:srgbClr val="333333">
                <a:alpha val="65000"/>
              </a:srgbClr>
            </a:outerShdw>
          </a:effectLst>
        </p:spPr>
      </p:pic>
      <p:sp>
        <p:nvSpPr>
          <p:cNvPr id="5" name="4-Point Star 4"/>
          <p:cNvSpPr/>
          <p:nvPr/>
        </p:nvSpPr>
        <p:spPr>
          <a:xfrm>
            <a:off x="642910" y="4857760"/>
            <a:ext cx="71438" cy="71438"/>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4-Point Star 5"/>
          <p:cNvSpPr/>
          <p:nvPr/>
        </p:nvSpPr>
        <p:spPr>
          <a:xfrm>
            <a:off x="642910" y="5072074"/>
            <a:ext cx="71438" cy="71438"/>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4-Point Star 6"/>
          <p:cNvSpPr/>
          <p:nvPr/>
        </p:nvSpPr>
        <p:spPr>
          <a:xfrm>
            <a:off x="642910" y="5357826"/>
            <a:ext cx="71438" cy="71438"/>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30000">
              <a:srgbClr val="C00000">
                <a:alpha val="78000"/>
              </a:srgb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2355463" y="2967335"/>
            <a:ext cx="394063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l-G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!!!!ΤΕΛΟΣ!!!!</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6786578" y="5214950"/>
            <a:ext cx="1714512" cy="461665"/>
          </a:xfrm>
          <a:prstGeom prst="rect">
            <a:avLst/>
          </a:prstGeom>
        </p:spPr>
        <p:txBody>
          <a:bodyPr wrap="square">
            <a:spAutoFit/>
          </a:bodyPr>
          <a:lstStyle/>
          <a:p>
            <a:pPr algn="r"/>
            <a:r>
              <a:rPr lang="el-GR" sz="2400" b="1" dirty="0" smtClean="0"/>
              <a:t>Τμήμα Β΄1</a:t>
            </a:r>
            <a:endParaRPr lang="el-GR"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0000">
              <a:srgbClr val="C00000">
                <a:alpha val="78000"/>
              </a:srgb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l-GR" dirty="0" smtClean="0"/>
              <a:t>ΤΟ ΑΓΌΡΙ ΣΤΟ ΘΕΩΡΕΊΟ</a:t>
            </a:r>
            <a:endParaRPr lang="el-GR" dirty="0"/>
          </a:p>
        </p:txBody>
      </p:sp>
      <p:pic>
        <p:nvPicPr>
          <p:cNvPr id="7" name="Content Placeholder 6" descr="αγορι.JPG"/>
          <p:cNvPicPr>
            <a:picLocks noGrp="1" noChangeAspect="1"/>
          </p:cNvPicPr>
          <p:nvPr>
            <p:ph sz="half" idx="2"/>
          </p:nvPr>
        </p:nvPicPr>
        <p:blipFill>
          <a:blip r:embed="rId2" cstate="print"/>
          <a:stretch>
            <a:fillRect/>
          </a:stretch>
        </p:blipFill>
        <p:spPr>
          <a:xfrm>
            <a:off x="611560" y="2204864"/>
            <a:ext cx="2781300" cy="3867150"/>
          </a:xfrm>
          <a:prstGeom prst="rect">
            <a:avLst/>
          </a:prstGeom>
          <a:ln>
            <a:noFill/>
          </a:ln>
          <a:effectLst>
            <a:softEdge rad="112500"/>
          </a:effectLst>
        </p:spPr>
      </p:pic>
      <p:sp>
        <p:nvSpPr>
          <p:cNvPr id="5" name="Text Placeholder 4"/>
          <p:cNvSpPr>
            <a:spLocks noGrp="1"/>
          </p:cNvSpPr>
          <p:nvPr>
            <p:ph type="body" sz="quarter" idx="3"/>
          </p:nvPr>
        </p:nvSpPr>
        <p:spPr/>
        <p:txBody>
          <a:bodyPr/>
          <a:lstStyle/>
          <a:p>
            <a:r>
              <a:rPr lang="el-GR" dirty="0" smtClean="0"/>
              <a:t>ΑΓΓΕΛΙΚΉ ΔΑΡΛΆΣΗ</a:t>
            </a:r>
            <a:endParaRPr lang="el-GR" dirty="0"/>
          </a:p>
        </p:txBody>
      </p:sp>
      <p:pic>
        <p:nvPicPr>
          <p:cNvPr id="8" name="Content Placeholder 7" descr="darlash-1.jpg"/>
          <p:cNvPicPr>
            <a:picLocks noGrp="1" noChangeAspect="1"/>
          </p:cNvPicPr>
          <p:nvPr>
            <p:ph sz="quarter" idx="4"/>
          </p:nvPr>
        </p:nvPicPr>
        <p:blipFill>
          <a:blip r:embed="rId3" cstate="print"/>
          <a:stretch>
            <a:fillRect/>
          </a:stretch>
        </p:blipFill>
        <p:spPr>
          <a:xfrm>
            <a:off x="4283968" y="2348880"/>
            <a:ext cx="3594096" cy="374572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0000">
              <a:srgbClr val="C00000">
                <a:alpha val="78000"/>
              </a:srgb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2" name="Rectangle 3"/>
          <p:cNvSpPr>
            <a:spLocks noChangeArrowheads="1"/>
          </p:cNvSpPr>
          <p:nvPr/>
        </p:nvSpPr>
        <p:spPr bwMode="auto">
          <a:xfrm>
            <a:off x="2214546" y="2357430"/>
            <a:ext cx="4929222" cy="2698795"/>
          </a:xfrm>
          <a:prstGeom prst="rect">
            <a:avLst/>
          </a:prstGeom>
          <a:solidFill>
            <a:srgbClr val="FFFFFF"/>
          </a:solidFill>
          <a:ln w="9525">
            <a:noFill/>
            <a:miter lim="800000"/>
            <a:headEnd/>
            <a:tailEnd/>
          </a:ln>
          <a:effectLst/>
        </p:spPr>
        <p:txBody>
          <a:bodyPr vert="horz" wrap="square" lIns="91440" tIns="45720" rIns="91440" bIns="66654"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181818"/>
                </a:solidFill>
                <a:effectLst/>
                <a:latin typeface="Open Sans"/>
                <a:cs typeface="Arial" pitchFamily="34" charset="0"/>
              </a:rPr>
              <a:t>Συγγραφέας: </a:t>
            </a:r>
            <a:r>
              <a:rPr kumimoji="0" lang="el-GR" sz="2400" b="1" i="0" u="none" strike="noStrike" cap="none" normalizeH="0" baseline="0" dirty="0" smtClean="0">
                <a:ln>
                  <a:noFill/>
                </a:ln>
                <a:solidFill>
                  <a:srgbClr val="1471AA"/>
                </a:solidFill>
                <a:effectLst/>
                <a:latin typeface="Open Sans"/>
                <a:cs typeface="Arial" pitchFamily="34" charset="0"/>
                <a:hlinkClick r:id="rId2"/>
              </a:rPr>
              <a:t>Δαρλάση Αγγελική</a:t>
            </a:r>
            <a:endParaRPr kumimoji="0" lang="el-GR" sz="2400" b="1" i="0" u="none" strike="noStrike" cap="none" normalizeH="0" baseline="0" dirty="0" smtClean="0">
              <a:ln>
                <a:noFill/>
              </a:ln>
              <a:solidFill>
                <a:srgbClr val="181818"/>
              </a:solidFill>
              <a:effectLst/>
              <a:latin typeface="Open Sans"/>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181818"/>
                </a:solidFill>
                <a:effectLst/>
                <a:latin typeface="Open Sans"/>
                <a:cs typeface="Arial" pitchFamily="34" charset="0"/>
              </a:rPr>
              <a:t>Εκδότης: Μεταίχμιο</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181818"/>
                </a:solidFill>
                <a:effectLst/>
                <a:latin typeface="Open Sans"/>
                <a:cs typeface="Arial" pitchFamily="34" charset="0"/>
              </a:rPr>
              <a:t>Αριθμός Σελίδων: 200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181818"/>
                </a:solidFill>
                <a:effectLst/>
                <a:latin typeface="Open Sans"/>
                <a:cs typeface="Arial" pitchFamily="34" charset="0"/>
              </a:rPr>
              <a:t>Εξώφυλλο: Μαλακό εξώφυλλο</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181818"/>
                </a:solidFill>
                <a:effectLst/>
                <a:latin typeface="Open Sans"/>
                <a:cs typeface="Arial" pitchFamily="34" charset="0"/>
              </a:rPr>
              <a:t>Προτεινόμενη Ηλικία: 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181818"/>
                </a:solidFill>
                <a:effectLst/>
                <a:latin typeface="Open Sans"/>
                <a:cs typeface="Arial" pitchFamily="34" charset="0"/>
              </a:rPr>
              <a:t>Γλώσσα</a:t>
            </a:r>
            <a:r>
              <a:rPr kumimoji="0" lang="el-GR" sz="2400" b="1" i="0" u="none" strike="noStrike" cap="none" normalizeH="0" dirty="0" smtClean="0">
                <a:ln>
                  <a:noFill/>
                </a:ln>
                <a:solidFill>
                  <a:srgbClr val="181818"/>
                </a:solidFill>
                <a:effectLst/>
                <a:latin typeface="Open Sans"/>
                <a:cs typeface="Arial" pitchFamily="34" charset="0"/>
              </a:rPr>
              <a:t> </a:t>
            </a:r>
            <a:r>
              <a:rPr kumimoji="0" lang="el-GR" sz="2400" b="1" i="0" u="none" strike="noStrike" cap="none" normalizeH="0" baseline="0" dirty="0" smtClean="0">
                <a:ln>
                  <a:noFill/>
                </a:ln>
                <a:solidFill>
                  <a:srgbClr val="181818"/>
                </a:solidFill>
                <a:effectLst/>
                <a:latin typeface="Open Sans"/>
                <a:cs typeface="Arial" pitchFamily="34" charset="0"/>
              </a:rPr>
              <a:t>Γραφής: ελληνικά</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181818"/>
                </a:solidFill>
                <a:effectLst/>
                <a:latin typeface="Open Sans"/>
                <a:cs typeface="Arial" pitchFamily="34" charset="0"/>
              </a:rPr>
              <a:t>Έτος Έκδοσης: 2017</a:t>
            </a:r>
            <a:endParaRPr kumimoji="0" lang="el-GR" sz="5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30000">
              <a:srgbClr val="C00000">
                <a:alpha val="78000"/>
              </a:srgb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8" name="Content Placeholder 3"/>
          <p:cNvSpPr>
            <a:spLocks noGrp="1"/>
          </p:cNvSpPr>
          <p:nvPr>
            <p:ph type="title" idx="4294967295"/>
          </p:nvPr>
        </p:nvSpPr>
        <p:spPr>
          <a:xfrm>
            <a:off x="395536" y="2428875"/>
            <a:ext cx="7834064" cy="1143000"/>
          </a:xfrm>
        </p:spPr>
        <p:txBody>
          <a:bodyPr>
            <a:noAutofit/>
          </a:bodyPr>
          <a:lstStyle/>
          <a:p>
            <a:pPr algn="just"/>
            <a:r>
              <a:rPr lang="el-GR" sz="2800" b="1" dirty="0"/>
              <a:t>«Μοιάζει με κουκλόσπιτο</a:t>
            </a:r>
            <a:r>
              <a:rPr lang="el-GR" sz="2800" b="1" dirty="0" smtClean="0"/>
              <a:t>», </a:t>
            </a:r>
            <a:r>
              <a:rPr lang="el-GR" sz="2800" b="1" dirty="0"/>
              <a:t>κατέληξε η </a:t>
            </a:r>
            <a:r>
              <a:rPr lang="el-GR" sz="2800" b="1" dirty="0" smtClean="0"/>
              <a:t>Αρετή, </a:t>
            </a:r>
            <a:r>
              <a:rPr lang="el-GR" sz="2800" b="1" dirty="0"/>
              <a:t>όταν είδε το νέο τους σπίτι. </a:t>
            </a:r>
            <a:r>
              <a:rPr lang="el-GR" sz="2800" b="1" dirty="0" smtClean="0"/>
              <a:t>Η </a:t>
            </a:r>
            <a:r>
              <a:rPr lang="el-GR" sz="2800" b="1" dirty="0"/>
              <a:t>πρώτη τους ζωή είχε τελειώσει οριστικά κι αυτό ήταν κάτι που δεν ήταν εύκολο να αποδεχτούν. </a:t>
            </a:r>
            <a:r>
              <a:rPr lang="el-GR" sz="2800" b="1" dirty="0" smtClean="0"/>
              <a:t>Δεν </a:t>
            </a:r>
            <a:r>
              <a:rPr lang="el-GR" sz="2800" b="1" dirty="0"/>
              <a:t>ήταν εύκολο ν' αποδεχτούν πως είχαν χάσει τους γονείς τους, το σπίτι, την πατρίδα τους</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30000">
              <a:srgbClr val="C00000">
                <a:alpha val="78000"/>
              </a:srgb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3568" y="785813"/>
            <a:ext cx="7992888" cy="1143000"/>
          </a:xfrm>
        </p:spPr>
        <p:txBody>
          <a:bodyPr>
            <a:noAutofit/>
          </a:bodyPr>
          <a:lstStyle/>
          <a:p>
            <a:r>
              <a:rPr lang="en-US" sz="2800" b="1" dirty="0" smtClean="0"/>
              <a:t/>
            </a:r>
            <a:br>
              <a:rPr lang="en-US" sz="2800" b="1" dirty="0" smtClean="0"/>
            </a:br>
            <a:r>
              <a:rPr lang="el-GR" sz="2800" b="1" dirty="0" smtClean="0"/>
              <a:t/>
            </a:r>
            <a:br>
              <a:rPr lang="el-GR" sz="2800" b="1" dirty="0" smtClean="0"/>
            </a:br>
            <a:r>
              <a:rPr lang="el-GR" sz="2800" b="1" dirty="0" smtClean="0"/>
              <a:t>Ίσως </a:t>
            </a:r>
            <a:r>
              <a:rPr lang="el-GR" sz="2800" b="1" dirty="0"/>
              <a:t>γι' </a:t>
            </a:r>
            <a:r>
              <a:rPr lang="el-GR" sz="2800" b="1" dirty="0" smtClean="0"/>
              <a:t>αυτό</a:t>
            </a:r>
            <a:r>
              <a:rPr lang="el-GR" sz="2800" b="1" dirty="0"/>
              <a:t> η Αρετή </a:t>
            </a:r>
            <a:r>
              <a:rPr lang="el-GR" sz="2800" b="1" dirty="0" smtClean="0"/>
              <a:t/>
            </a:r>
            <a:br>
              <a:rPr lang="el-GR" sz="2800" b="1" dirty="0" smtClean="0"/>
            </a:br>
            <a:r>
              <a:rPr lang="el-GR" sz="2800" b="1" dirty="0" smtClean="0"/>
              <a:t>αποφασίζει </a:t>
            </a:r>
            <a:r>
              <a:rPr lang="el-GR" sz="2800" b="1" dirty="0"/>
              <a:t>να ζει μέσα σ' ένα μπαούλο</a:t>
            </a:r>
            <a:r>
              <a:rPr lang="el-GR" sz="2800" b="1" dirty="0" smtClean="0"/>
              <a:t>,</a:t>
            </a:r>
            <a:br>
              <a:rPr lang="el-GR" sz="2800" b="1" dirty="0" smtClean="0"/>
            </a:br>
            <a:r>
              <a:rPr lang="el-GR" sz="2800" b="1" dirty="0" smtClean="0"/>
              <a:t> </a:t>
            </a:r>
            <a:r>
              <a:rPr lang="el-GR" sz="2800" b="1" dirty="0"/>
              <a:t>μέχρι που κάποια στιγμή αναπάντεχα εξαφανίζεται</a:t>
            </a:r>
          </a:p>
        </p:txBody>
      </p:sp>
      <p:sp>
        <p:nvSpPr>
          <p:cNvPr id="3" name="Rectangle 2"/>
          <p:cNvSpPr/>
          <p:nvPr/>
        </p:nvSpPr>
        <p:spPr>
          <a:xfrm>
            <a:off x="827584" y="2967335"/>
            <a:ext cx="7272808" cy="1815882"/>
          </a:xfrm>
          <a:prstGeom prst="rect">
            <a:avLst/>
          </a:prstGeom>
        </p:spPr>
        <p:txBody>
          <a:bodyPr wrap="square">
            <a:spAutoFit/>
          </a:bodyPr>
          <a:lstStyle/>
          <a:p>
            <a:pPr algn="ctr"/>
            <a:endParaRPr lang="el-GR" sz="2800" b="1" dirty="0" smtClean="0"/>
          </a:p>
          <a:p>
            <a:pPr algn="ctr"/>
            <a:r>
              <a:rPr lang="el-GR" sz="2800" b="1" dirty="0" smtClean="0"/>
              <a:t>Αρχίζει </a:t>
            </a:r>
            <a:r>
              <a:rPr lang="el-GR" sz="2800" b="1" dirty="0"/>
              <a:t>λοιπόν την αναζήτησή </a:t>
            </a:r>
            <a:r>
              <a:rPr lang="el-GR" sz="2800" b="1" dirty="0" smtClean="0"/>
              <a:t>της</a:t>
            </a:r>
          </a:p>
          <a:p>
            <a:pPr algn="ctr"/>
            <a:r>
              <a:rPr lang="el-GR" sz="2800" b="1" dirty="0" smtClean="0"/>
              <a:t> </a:t>
            </a:r>
            <a:r>
              <a:rPr lang="el-GR" sz="2800" b="1" dirty="0"/>
              <a:t>με τη βοήθεια του Σάββα, </a:t>
            </a:r>
            <a:endParaRPr lang="el-GR" sz="2800" b="1" dirty="0" smtClean="0"/>
          </a:p>
          <a:p>
            <a:pPr algn="ctr"/>
            <a:r>
              <a:rPr lang="el-GR" sz="2800" b="1" dirty="0" smtClean="0"/>
              <a:t>που </a:t>
            </a:r>
            <a:r>
              <a:rPr lang="el-GR" sz="2800" b="1" dirty="0"/>
              <a:t>για να ζήσει έχει γίνει τσιράκι στην αγορά.</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30000">
              <a:srgbClr val="C00000">
                <a:alpha val="78000"/>
              </a:srgb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3568" y="857250"/>
            <a:ext cx="7546032" cy="4714875"/>
          </a:xfrm>
        </p:spPr>
        <p:txBody>
          <a:bodyPr>
            <a:noAutofit/>
          </a:bodyPr>
          <a:lstStyle/>
          <a:p>
            <a:pPr algn="just"/>
            <a:r>
              <a:rPr lang="el-GR" sz="2400" b="1" dirty="0"/>
              <a:t>Στην προσπάθεια ανεύρεσής της Αρετής θα παίξει σημαντικό ρόλο κι η Ευδοξούλα, που κάθε μέρα ράβει και ξηλώνει το πέπλο του νυφικού της, αλλά κι ο μπαρμπα-Ιορδάνης με το κανονάκι του και η Λένια με τη μαγευτική φωνή, που κρύβει το κουρεμένο της κεφάλι μέσα σ' ένα μαντίλι. Κι ίσως πάνω απ' </a:t>
            </a:r>
            <a:r>
              <a:rPr lang="el-GR" sz="2400" b="1" dirty="0" smtClean="0"/>
              <a:t>όλους, </a:t>
            </a:r>
            <a:r>
              <a:rPr lang="el-GR" sz="2400" b="1" dirty="0"/>
              <a:t>το πιο σημαντικό ρόλο να παίξει ο Άριελ, εκείνο το αιθέριο ξωτικό από το έργο </a:t>
            </a:r>
            <a:r>
              <a:rPr lang="el-GR" sz="2400" b="1" dirty="0" smtClean="0"/>
              <a:t>Τρικυμία </a:t>
            </a:r>
            <a:r>
              <a:rPr lang="el-GR" sz="2400" b="1" dirty="0"/>
              <a:t>του Σαίξπηρ· </a:t>
            </a:r>
            <a:r>
              <a:rPr lang="el-GR" sz="2400" b="1" dirty="0" smtClean="0"/>
              <a:t>αφού, </a:t>
            </a:r>
            <a:r>
              <a:rPr lang="el-GR" sz="2400" b="1" dirty="0"/>
              <a:t>όταν ζεις σ' ένα θέατρο, όλα είναι πιθανά κι η ζωή τελικά έχει πολλά πρόσωπα.</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30000">
              <a:srgbClr val="C00000">
                <a:alpha val="78000"/>
              </a:srgb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8" name="Rectangle 7"/>
          <p:cNvSpPr/>
          <p:nvPr/>
        </p:nvSpPr>
        <p:spPr>
          <a:xfrm>
            <a:off x="857224" y="1844824"/>
            <a:ext cx="7550774" cy="1754326"/>
          </a:xfrm>
          <a:prstGeom prst="rect">
            <a:avLst/>
          </a:prstGeom>
          <a:noFill/>
        </p:spPr>
        <p:txBody>
          <a:bodyPr wrap="square" lIns="91440" tIns="45720" rIns="91440" bIns="45720">
            <a:spAutoFit/>
          </a:bodyPr>
          <a:lstStyle/>
          <a:p>
            <a:pPr algn="ctr"/>
            <a:r>
              <a:rPr lang="el-G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ΛΊΓΑ ΛΌΓΙΑ ΓΙΑ ΤΗ ΣΥΓΓΡΑΦΈΑ ΜΑΣ</a:t>
            </a:r>
            <a:endParaRPr lang="el-G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30000">
              <a:srgbClr val="C00000">
                <a:alpha val="78000"/>
              </a:srgb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55576" y="0"/>
            <a:ext cx="7474024" cy="6237312"/>
          </a:xfrm>
        </p:spPr>
        <p:txBody>
          <a:bodyPr>
            <a:normAutofit/>
          </a:bodyPr>
          <a:lstStyle/>
          <a:p>
            <a:pPr algn="just"/>
            <a:r>
              <a:rPr lang="el-GR" sz="2000" b="1" dirty="0" smtClean="0"/>
              <a:t/>
            </a:r>
            <a:br>
              <a:rPr lang="el-GR" sz="2000" b="1" dirty="0" smtClean="0"/>
            </a:br>
            <a:r>
              <a:rPr lang="el-GR" sz="2000" b="1" dirty="0" smtClean="0"/>
              <a:t/>
            </a:r>
            <a:br>
              <a:rPr lang="el-GR" sz="2000" b="1" dirty="0" smtClean="0"/>
            </a:br>
            <a:r>
              <a:rPr lang="el-GR" sz="2000" b="1" dirty="0" smtClean="0"/>
              <a:t>Γεννήθηκε </a:t>
            </a:r>
            <a:r>
              <a:rPr lang="el-GR" sz="2000" b="1" dirty="0"/>
              <a:t>το 1973 στην Αθήνα, όπου μεγάλωσε και ζει με τον άντρα και τους δυο γιους τους. Έκανε </a:t>
            </a:r>
            <a:r>
              <a:rPr lang="el-GR" sz="1800" b="1" dirty="0"/>
              <a:t>μεταπτυχιακά σε Σπουδές Παράστασης στο Λονδίνο και Θεατρικές Σπουδές στο Πανεπιστήμιο της Αθήνας και παρακολούθηε μαθήματα συγγραφής σε Ελλάδα και Αγγλία. Από το 1998 σκηνοθετεί για το θέατρο (ιδιαίτερα παραστάσεις devised theatre), μουσικές συναυλίες και είναι από τα ιδρυτικά μέλη της "Ομάδας Θεάματος Η Άλλη Πλευρά" και της ανεξάρτητης δισκογραφικής εταιρείας "Puzzlemusik". Έχει κάνει θεατρικές μεταφράσεις κι έχει επιμεληθεί τη δραματουργική σύνθεση αρκετών παραστάσεων. Το 2000 βραβεύτηκε με το Β΄ βραβείο για νέους θεατρικούς συγγραφείς (Γ.Γ.Ν.Γ. - Θέατρο του Νότου). Το μυθιστόρημά της για παιδιά "Ονειροφύλακες" τιμήθηκε με το Κρατικό Βραβείο Παιδικής Λογοτεχνίας το 2005 και το "Τότε που κρύψαμε έναν άγγελο" με το "Βραβείο Κύκλου Ελληνικού Παιδικού Βιβλίου" το 2010. Το βιβλίο της "Το παλιόπαιδο" (2014) πήρε Βραβείο σε εικονογράφο και συγγραφέα βιβλίου με πολύχρωμη εικονογράφηση για την εικονογράφηση και για το κείμενο, από τον Κύκλο Ελληνικού Παιδικού Βιβλίου. Ασχολείται με το θέατρο στην εκπαίδευση διδάσκοντας Θεατρική Αγωγή και Στοιχεία Θεατρολογίας στην πρωτοβάθμια και τη δευτεροβάθμια εκπαίδευση.</a:t>
            </a:r>
            <a:endParaRPr lang="el-GR" sz="6000" b="1"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30000">
              <a:srgbClr val="C00000">
                <a:alpha val="78000"/>
              </a:srgb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l-GR" dirty="0" smtClean="0"/>
              <a:t/>
            </a:r>
            <a:br>
              <a:rPr lang="el-GR" dirty="0" smtClean="0"/>
            </a:br>
            <a:r>
              <a:rPr lang="el-GR" dirty="0" smtClean="0"/>
              <a:t>ΠΗΓΈΣ</a:t>
            </a:r>
            <a:endParaRPr lang="el-GR" dirty="0"/>
          </a:p>
        </p:txBody>
      </p:sp>
      <p:sp>
        <p:nvSpPr>
          <p:cNvPr id="3" name="Content Placeholder 2"/>
          <p:cNvSpPr>
            <a:spLocks noGrp="1"/>
          </p:cNvSpPr>
          <p:nvPr>
            <p:ph idx="4294967295"/>
          </p:nvPr>
        </p:nvSpPr>
        <p:spPr>
          <a:xfrm>
            <a:off x="683568" y="1600201"/>
            <a:ext cx="7546032" cy="3629000"/>
          </a:xfrm>
        </p:spPr>
        <p:txBody>
          <a:bodyPr>
            <a:noAutofit/>
          </a:bodyPr>
          <a:lstStyle/>
          <a:p>
            <a:endParaRPr lang="el-GR" sz="1100" dirty="0" smtClean="0">
              <a:hlinkClick r:id="rId2"/>
            </a:endParaRPr>
          </a:p>
          <a:p>
            <a:r>
              <a:rPr lang="en-US" sz="1100" dirty="0" smtClean="0">
                <a:hlinkClick r:id="rId2"/>
              </a:rPr>
              <a:t>https://www.google.com/search?rlz=1C1GCEA_enAL789AL789&amp;biw=1280&amp;bih=832&amp;tbm=isch&amp;sa=1&amp;ei=AJSfXMK9HMzeasbCrOgG&amp;q=1+gymnasio+dramas&amp;oq=1+gymnasio+dramas&amp;gs_l=img.3...319305.335280..337985...0.0..0.1547.9484.3j5j1j1j0j1j2j3j1....2..0....1..gws-wiz-img.....0..0j0i30j0i19j0i30i19j0i5i30i19j0i5i30j0i8i30.6Lr1iVcLXw4#imgrc=rsQ9UQGT3s5NyM:</a:t>
            </a:r>
            <a:r>
              <a:rPr lang="el-GR" sz="1100" dirty="0" smtClean="0"/>
              <a:t> </a:t>
            </a:r>
          </a:p>
          <a:p>
            <a:endParaRPr lang="el-GR" sz="1100" dirty="0" smtClean="0">
              <a:hlinkClick r:id="rId3"/>
            </a:endParaRPr>
          </a:p>
          <a:p>
            <a:r>
              <a:rPr lang="en-US" sz="1100" dirty="0" smtClean="0">
                <a:hlinkClick r:id="rId3"/>
              </a:rPr>
              <a:t>https://www.google.com/search?q=%CE%B1%CE%B3%CE%B3%CE%B5%CE%BB%CE%B9%CE%BA%CE%AE+%</a:t>
            </a:r>
            <a:r>
              <a:rPr lang="en-US" sz="1050" dirty="0" smtClean="0">
                <a:hlinkClick r:id="rId3"/>
              </a:rPr>
              <a:t>CE%B4%CE%B1%CF%81%CE%BB%CE%AC%CF%83%CE%B7&amp;rlz=1C1GCEA_enAL789AL789&amp;source=lnms&amp;tbm=isch&amp;sa=X&amp;ved=0ahUKEwiDm6q9n6rhAhUlzqYKHd42CxAQ_AUIDigB&amp;biw=1280&amp;bih=881#imgdii=axMbVWzGM8YuRM</a:t>
            </a:r>
            <a:r>
              <a:rPr lang="en-US" sz="1100" dirty="0" smtClean="0">
                <a:hlinkClick r:id="rId3"/>
              </a:rPr>
              <a:t>:&amp;imgrc=1ZTeuW5SGFl8JM:</a:t>
            </a:r>
            <a:r>
              <a:rPr lang="en-US" sz="1100" dirty="0" smtClean="0">
                <a:hlinkClick r:id="rId4"/>
              </a:rPr>
              <a:t> </a:t>
            </a:r>
            <a:endParaRPr lang="el-GR" sz="1100" dirty="0" smtClean="0">
              <a:hlinkClick r:id="rId4"/>
            </a:endParaRPr>
          </a:p>
          <a:p>
            <a:endParaRPr lang="el-GR" sz="1100" dirty="0" smtClean="0">
              <a:hlinkClick r:id="rId5"/>
            </a:endParaRPr>
          </a:p>
          <a:p>
            <a:r>
              <a:rPr lang="en-US" sz="1100" dirty="0" smtClean="0">
                <a:hlinkClick r:id="rId5"/>
              </a:rPr>
              <a:t>https://www.public.gr/product/books/paidika/paidiki-efibiki-logotehnia-sta-ellinika/to-agori-sto-</a:t>
            </a:r>
            <a:endParaRPr lang="el-GR" sz="1100" dirty="0" smtClean="0"/>
          </a:p>
          <a:p>
            <a:endParaRPr lang="el-GR" sz="1100" dirty="0" smtClean="0">
              <a:hlinkClick r:id="rId6"/>
            </a:endParaRPr>
          </a:p>
          <a:p>
            <a:endParaRPr lang="el-GR" sz="1100" dirty="0" smtClean="0">
              <a:hlinkClick r:id="rId6"/>
            </a:endParaRPr>
          </a:p>
          <a:p>
            <a:r>
              <a:rPr lang="en-US" sz="1100" dirty="0" smtClean="0">
                <a:hlinkClick r:id="rId6"/>
              </a:rPr>
              <a:t>https://www.public.gr/search/public/searchResultsRefinementsAuthors.jsp;jsessionid=Lahe6165phAv39cnjCM6hR6k.node3?Ntt=</a:t>
            </a:r>
            <a:r>
              <a:rPr lang="el-GR" sz="1100" dirty="0" smtClean="0">
                <a:hlinkClick r:id="rId6"/>
              </a:rPr>
              <a:t>Δαρλάση%20Αγγελική&amp;</a:t>
            </a:r>
            <a:r>
              <a:rPr lang="en-US" sz="1100" dirty="0" smtClean="0">
                <a:hlinkClick r:id="rId6"/>
              </a:rPr>
              <a:t>Nr=AND(book.writer%3A</a:t>
            </a:r>
            <a:r>
              <a:rPr lang="el-GR" sz="1100" dirty="0" smtClean="0">
                <a:hlinkClick r:id="rId6"/>
              </a:rPr>
              <a:t>Δαρλάση%20Αγγελική%2</a:t>
            </a:r>
            <a:r>
              <a:rPr lang="en-US" sz="1100" dirty="0" smtClean="0">
                <a:hlinkClick r:id="rId6"/>
              </a:rPr>
              <a:t>Cproduct.siteId%3A90001)&amp;N=1625489613&amp;_dy</a:t>
            </a:r>
            <a:r>
              <a:rPr lang="en-US" sz="1100" dirty="0" smtClean="0">
                <a:hlinkClick r:id="rId4"/>
              </a:rPr>
              <a:t>theoreio/prod8831266pp/?fbclid=IwAR3I4w2tSL2Tz_UkKZHrWQOZGUFOt40hzq57XaZ9aUW5LupI-k97Jr3fZgA</a:t>
            </a:r>
            <a:endParaRPr lang="el-GR" sz="1100"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116</Words>
  <Application>Microsoft Office PowerPoint</Application>
  <PresentationFormat>Προβολή στην οθόνη (4:3)</PresentationFormat>
  <Paragraphs>31</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Office Theme</vt:lpstr>
      <vt:lpstr>        ΟΝΟΜΑ ΜΑΘΗΤΡΙΑΣ : ΜΕΛΊΣΑ ΡΆΜΑ                                                           ΜΆΘΗΜΑ  : ΚΕΙΜΕΝΑ ΝΕΟΕΛΛΗΝΙΚΗΣ ΛΟΓΟΤΕΧΝΙΑΣ ΈΤΟΣ : 2019  </vt:lpstr>
      <vt:lpstr>Διαφάνεια 2</vt:lpstr>
      <vt:lpstr>Διαφάνεια 3</vt:lpstr>
      <vt:lpstr>«Μοιάζει με κουκλόσπιτο», κατέληξε η Αρετή, όταν είδε το νέο τους σπίτι. Η πρώτη τους ζωή είχε τελειώσει οριστικά κι αυτό ήταν κάτι που δεν ήταν εύκολο να αποδεχτούν. Δεν ήταν εύκολο ν' αποδεχτούν πως είχαν χάσει τους γονείς τους, το σπίτι, την πατρίδα τους</vt:lpstr>
      <vt:lpstr>  Ίσως γι' αυτό η Αρετή  αποφασίζει να ζει μέσα σ' ένα μπαούλο,  μέχρι που κάποια στιγμή αναπάντεχα εξαφανίζεται</vt:lpstr>
      <vt:lpstr>Στην προσπάθεια ανεύρεσής της Αρετής θα παίξει σημαντικό ρόλο κι η Ευδοξούλα, που κάθε μέρα ράβει και ξηλώνει το πέπλο του νυφικού της, αλλά κι ο μπαρμπα-Ιορδάνης με το κανονάκι του και η Λένια με τη μαγευτική φωνή, που κρύβει το κουρεμένο της κεφάλι μέσα σ' ένα μαντίλι. Κι ίσως πάνω απ' όλους, το πιο σημαντικό ρόλο να παίξει ο Άριελ, εκείνο το αιθέριο ξωτικό από το έργο Τρικυμία του Σαίξπηρ· αφού, όταν ζεις σ' ένα θέατρο, όλα είναι πιθανά κι η ζωή τελικά έχει πολλά πρόσωπα.</vt:lpstr>
      <vt:lpstr>Διαφάνεια 7</vt:lpstr>
      <vt:lpstr>  Γεννήθηκε το 1973 στην Αθήνα, όπου μεγάλωσε και ζει με τον άντρα και τους δυο γιους τους. Έκανε μεταπτυχιακά σε Σπουδές Παράστασης στο Λονδίνο και Θεατρικές Σπουδές στο Πανεπιστήμιο της Αθήνας και παρακολούθηε μαθήματα συγγραφής σε Ελλάδα και Αγγλία. Από το 1998 σκηνοθετεί για το θέατρο (ιδιαίτερα παραστάσεις devised theatre), μουσικές συναυλίες και είναι από τα ιδρυτικά μέλη της "Ομάδας Θεάματος Η Άλλη Πλευρά" και της ανεξάρτητης δισκογραφικής εταιρείας "Puzzlemusik". Έχει κάνει θεατρικές μεταφράσεις κι έχει επιμεληθεί τη δραματουργική σύνθεση αρκετών παραστάσεων. Το 2000 βραβεύτηκε με το Β΄ βραβείο για νέους θεατρικούς συγγραφείς (Γ.Γ.Ν.Γ. - Θέατρο του Νότου). Το μυθιστόρημά της για παιδιά "Ονειροφύλακες" τιμήθηκε με το Κρατικό Βραβείο Παιδικής Λογοτεχνίας το 2005 και το "Τότε που κρύψαμε έναν άγγελο" με το "Βραβείο Κύκλου Ελληνικού Παιδικού Βιβλίου" το 2010. Το βιβλίο της "Το παλιόπαιδο" (2014) πήρε Βραβείο σε εικονογράφο και συγγραφέα βιβλίου με πολύχρωμη εικονογράφηση για την εικονογράφηση και για το κείμενο, από τον Κύκλο Ελληνικού Παιδικού Βιβλίου. Ασχολείται με το θέατρο στην εκπαίδευση διδάσκοντας Θεατρική Αγωγή και Στοιχεία Θεατρολογίας στην πρωτοβάθμια και τη δευτεροβάθμια εκπαίδευση.</vt:lpstr>
      <vt:lpstr> ΠΗΓΈΣ</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ΟΝΟΜΑ ΜΑΘΗΤΡΙΑΣ : ΜΕΛΊΣΑ ΡΆΜΑ  ΜΆΘΗΜΑ  : Ν.ΚΕΙΜΕΝΑ</dc:title>
  <dc:creator>User</dc:creator>
  <cp:lastModifiedBy>User</cp:lastModifiedBy>
  <cp:revision>14</cp:revision>
  <dcterms:created xsi:type="dcterms:W3CDTF">2019-03-30T19:46:07Z</dcterms:created>
  <dcterms:modified xsi:type="dcterms:W3CDTF">2019-04-01T11:09:41Z</dcterms:modified>
</cp:coreProperties>
</file>