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87BA57F5-EABE-4947-9CEB-8873747A37D9}" type="datetimeFigureOut">
              <a:rPr lang="el-GR" smtClean="0"/>
              <a:pPr/>
              <a:t>1/4/2019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CEEF3CC-09FE-40F8-BC57-FF8CD8992998}"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7BA57F5-EABE-4947-9CEB-8873747A37D9}" type="datetimeFigureOut">
              <a:rPr lang="el-GR" smtClean="0"/>
              <a:pPr/>
              <a:t>1/4/2019</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EEF3CC-09FE-40F8-BC57-FF8CD8992998}"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ixanitouxronou.gr/o-sintler-tis-smirnis-o-amerikanos-pou-esose-tis-zoes-350-000-ellinon-sti-mikrasiatiki-katastrofi-edose-tin-periousia-tou-ke-ekviase-tis-ellinikes-arches-gia-na-exasfalisi-tin-diasosi-ton-prosfig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75656" y="1196752"/>
            <a:ext cx="7406640" cy="1472184"/>
          </a:xfrm>
        </p:spPr>
        <p:txBody>
          <a:bodyPr/>
          <a:lstStyle/>
          <a:p>
            <a:pPr algn="ctr"/>
            <a:r>
              <a:rPr lang="el-GR" sz="4400" dirty="0" err="1" smtClean="0">
                <a:latin typeface="Times New Roman" pitchFamily="18" charset="0"/>
                <a:cs typeface="Times New Roman" pitchFamily="18" charset="0"/>
              </a:rPr>
              <a:t>Έιζα</a:t>
            </a:r>
            <a:r>
              <a:rPr lang="el-GR" sz="4400" dirty="0" smtClean="0">
                <a:latin typeface="Times New Roman" pitchFamily="18" charset="0"/>
                <a:cs typeface="Times New Roman" pitchFamily="18" charset="0"/>
              </a:rPr>
              <a:t> </a:t>
            </a:r>
            <a:r>
              <a:rPr lang="el-GR" sz="4400" dirty="0" err="1" smtClean="0">
                <a:latin typeface="Times New Roman" pitchFamily="18" charset="0"/>
                <a:cs typeface="Times New Roman" pitchFamily="18" charset="0"/>
              </a:rPr>
              <a:t>Τζένιγκς</a:t>
            </a:r>
            <a:r>
              <a:rPr lang="el-GR" sz="4400" dirty="0" smtClean="0">
                <a:latin typeface="Times New Roman" pitchFamily="18" charset="0"/>
                <a:cs typeface="Times New Roman" pitchFamily="18" charset="0"/>
              </a:rPr>
              <a:t>, </a:t>
            </a:r>
            <a:br>
              <a:rPr lang="el-GR" sz="4400" dirty="0" smtClean="0">
                <a:latin typeface="Times New Roman" pitchFamily="18" charset="0"/>
                <a:cs typeface="Times New Roman" pitchFamily="18" charset="0"/>
              </a:rPr>
            </a:br>
            <a:r>
              <a:rPr lang="el-GR" sz="4400" dirty="0" smtClean="0">
                <a:latin typeface="Times New Roman" pitchFamily="18" charset="0"/>
                <a:cs typeface="Times New Roman" pitchFamily="18" charset="0"/>
              </a:rPr>
              <a:t>ο</a:t>
            </a:r>
            <a:r>
              <a:rPr lang="en-US" dirty="0" smtClean="0"/>
              <a:t> </a:t>
            </a:r>
            <a:r>
              <a:rPr lang="el-GR" dirty="0" err="1" smtClean="0"/>
              <a:t>Σίντλερ</a:t>
            </a:r>
            <a:r>
              <a:rPr lang="el-GR" dirty="0" smtClean="0"/>
              <a:t> της Σμύρνης</a:t>
            </a:r>
            <a:endParaRPr lang="el-GR" dirty="0"/>
          </a:p>
        </p:txBody>
      </p:sp>
      <p:sp>
        <p:nvSpPr>
          <p:cNvPr id="3" name="2 - Υπότιτλος"/>
          <p:cNvSpPr>
            <a:spLocks noGrp="1"/>
          </p:cNvSpPr>
          <p:nvPr>
            <p:ph type="subTitle" idx="1"/>
          </p:nvPr>
        </p:nvSpPr>
        <p:spPr>
          <a:xfrm>
            <a:off x="3707904" y="4437112"/>
            <a:ext cx="5203304" cy="1872208"/>
          </a:xfrm>
        </p:spPr>
        <p:txBody>
          <a:bodyPr>
            <a:normAutofit fontScale="70000" lnSpcReduction="20000"/>
          </a:bodyPr>
          <a:lstStyle/>
          <a:p>
            <a:pPr algn="ctr"/>
            <a:r>
              <a:rPr lang="el-GR" dirty="0" smtClean="0"/>
              <a:t>Χρυσή </a:t>
            </a:r>
            <a:r>
              <a:rPr lang="el-GR" dirty="0" err="1" smtClean="0"/>
              <a:t>Ρουμπέσου</a:t>
            </a:r>
            <a:endParaRPr lang="el-GR" dirty="0" smtClean="0"/>
          </a:p>
          <a:p>
            <a:pPr algn="ctr"/>
            <a:r>
              <a:rPr lang="el-GR" dirty="0" smtClean="0"/>
              <a:t>Τμήμα Β1</a:t>
            </a:r>
          </a:p>
          <a:p>
            <a:pPr algn="ctr"/>
            <a:r>
              <a:rPr lang="el-GR" dirty="0" smtClean="0"/>
              <a:t>Σχολική χρονιά 2018-2019</a:t>
            </a:r>
          </a:p>
          <a:p>
            <a:pPr algn="ctr"/>
            <a:endParaRPr lang="el-GR" dirty="0" smtClean="0"/>
          </a:p>
          <a:p>
            <a:pPr algn="ctr"/>
            <a:r>
              <a:rPr lang="el-GR" dirty="0" smtClean="0"/>
              <a:t>Στ</a:t>
            </a:r>
            <a:r>
              <a:rPr lang="en-US" dirty="0" smtClean="0"/>
              <a:t>o</a:t>
            </a:r>
            <a:r>
              <a:rPr lang="el-GR" dirty="0" smtClean="0"/>
              <a:t> </a:t>
            </a:r>
            <a:r>
              <a:rPr lang="el-GR" dirty="0" err="1" smtClean="0"/>
              <a:t>πλαίσι</a:t>
            </a:r>
            <a:r>
              <a:rPr lang="en-US" dirty="0" smtClean="0"/>
              <a:t>o</a:t>
            </a:r>
            <a:r>
              <a:rPr lang="el-GR" dirty="0" smtClean="0"/>
              <a:t> του μαθήματος </a:t>
            </a:r>
          </a:p>
          <a:p>
            <a:pPr algn="ctr"/>
            <a:r>
              <a:rPr lang="el-GR" dirty="0" smtClean="0"/>
              <a:t>Κείμενα Νεοελληνικής Λογοτεχνίας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755576" y="188640"/>
            <a:ext cx="8219256" cy="4320480"/>
          </a:xfrm>
        </p:spPr>
        <p:txBody>
          <a:bodyPr>
            <a:normAutofit/>
          </a:bodyPr>
          <a:lstStyle/>
          <a:p>
            <a:pPr algn="just">
              <a:buNone/>
            </a:pPr>
            <a:r>
              <a:rPr lang="en-US" sz="2100" dirty="0" smtClean="0"/>
              <a:t>  </a:t>
            </a:r>
            <a:r>
              <a:rPr lang="el-GR" sz="2100" dirty="0" smtClean="0"/>
              <a:t>  </a:t>
            </a:r>
            <a:endParaRPr lang="el-GR" sz="2100" dirty="0" smtClean="0"/>
          </a:p>
          <a:p>
            <a:pPr algn="just">
              <a:buNone/>
            </a:pPr>
            <a:r>
              <a:rPr lang="el-GR" sz="2100" dirty="0" smtClean="0">
                <a:latin typeface="Times New Roman" pitchFamily="18" charset="0"/>
                <a:cs typeface="Times New Roman" pitchFamily="18" charset="0"/>
              </a:rPr>
              <a:t> </a:t>
            </a:r>
            <a:r>
              <a:rPr lang="el-GR" sz="21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Τον </a:t>
            </a:r>
            <a:r>
              <a:rPr lang="el-GR" sz="2000" dirty="0" smtClean="0">
                <a:latin typeface="Times New Roman" pitchFamily="18" charset="0"/>
                <a:cs typeface="Times New Roman" pitchFamily="18" charset="0"/>
              </a:rPr>
              <a:t>Σεπτέμβριο του 1922 η Σμύρνη παραδόθηκε στις φλόγες και χιλιάδες κάτοικοι σφάχτηκαν ανηλεώς από τις δυνάμεις του Μουσταφά Κεμάλ. </a:t>
            </a:r>
            <a:r>
              <a:rPr lang="el-GR" sz="2000" dirty="0" err="1" smtClean="0">
                <a:latin typeface="Times New Roman" pitchFamily="18" charset="0"/>
                <a:cs typeface="Times New Roman" pitchFamily="18" charset="0"/>
              </a:rPr>
              <a:t>Καμία ανθρωπιστική οργάνωση δεν βοήθησε στη διάσωση των Ελλήνων κατοίκων. Κανένας στρατός, κανένας πολιτικός και καμία κυβέρνηση της Ελλάδος. Παρά μόνο ένας απλός Αμερικανός που κατά τύχη βρισκόταν εκείνη την περίοδο στην Σμύρνη. </a:t>
            </a:r>
            <a:r>
              <a:rPr lang="el-GR" sz="2000" dirty="0" smtClean="0">
                <a:latin typeface="Times New Roman" pitchFamily="18" charset="0"/>
                <a:cs typeface="Times New Roman" pitchFamily="18" charset="0"/>
              </a:rPr>
              <a:t>Το όνομά του ήταν </a:t>
            </a:r>
            <a:r>
              <a:rPr lang="el-GR" sz="2000" b="1" dirty="0" err="1" smtClean="0">
                <a:latin typeface="Times New Roman" pitchFamily="18" charset="0"/>
                <a:cs typeface="Times New Roman" pitchFamily="18" charset="0"/>
              </a:rPr>
              <a:t>Έιζα</a:t>
            </a:r>
            <a:r>
              <a:rPr lang="el-GR" sz="2000" b="1" dirty="0" smtClean="0">
                <a:latin typeface="Times New Roman" pitchFamily="18" charset="0"/>
                <a:cs typeface="Times New Roman" pitchFamily="18" charset="0"/>
              </a:rPr>
              <a:t> </a:t>
            </a:r>
            <a:r>
              <a:rPr lang="el-GR" sz="2000" b="1" dirty="0" err="1" smtClean="0">
                <a:latin typeface="Times New Roman" pitchFamily="18" charset="0"/>
                <a:cs typeface="Times New Roman" pitchFamily="18" charset="0"/>
              </a:rPr>
              <a:t>Τζένιγκς</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έσωσε την ζωή 350.000</a:t>
            </a:r>
            <a:r>
              <a:rPr lang="en-US" sz="2000" dirty="0" err="1"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Ελλήνων.... </a:t>
            </a:r>
            <a:endParaRPr lang="en-US" sz="2000" dirty="0" err="1" smtClean="0">
              <a:latin typeface="Times New Roman" pitchFamily="18" charset="0"/>
              <a:cs typeface="Times New Roman" pitchFamily="18" charset="0"/>
            </a:endParaRPr>
          </a:p>
          <a:p>
            <a:pPr algn="just">
              <a:buNone/>
            </a:pPr>
            <a:r>
              <a:rPr lang="el-GR" sz="2300" dirty="0" smtClean="0"/>
              <a:t/>
            </a:r>
            <a:br>
              <a:rPr lang="el-GR" sz="2300" dirty="0" smtClean="0"/>
            </a:br>
            <a:r>
              <a:rPr lang="el-GR" dirty="0" smtClean="0"/>
              <a:t/>
            </a:r>
            <a:br>
              <a:rPr lang="el-GR" dirty="0" smtClean="0"/>
            </a:br>
            <a:endParaRPr lang="el-GR" dirty="0"/>
          </a:p>
        </p:txBody>
      </p:sp>
      <p:pic>
        <p:nvPicPr>
          <p:cNvPr id="72708" name="Picture 4" descr="Î£ÏÎµÏÎ¹ÎºÎ® ÎµÎ¹ÎºÏÎ½Î±"/>
          <p:cNvPicPr>
            <a:picLocks noChangeAspect="1" noChangeArrowheads="1"/>
          </p:cNvPicPr>
          <p:nvPr/>
        </p:nvPicPr>
        <p:blipFill>
          <a:blip r:embed="rId2" cstate="print"/>
          <a:srcRect/>
          <a:stretch>
            <a:fillRect/>
          </a:stretch>
        </p:blipFill>
        <p:spPr bwMode="auto">
          <a:xfrm>
            <a:off x="4052116" y="3212976"/>
            <a:ext cx="4604520" cy="331236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Θέση περιεχομένου"/>
          <p:cNvSpPr>
            <a:spLocks noGrp="1"/>
          </p:cNvSpPr>
          <p:nvPr>
            <p:ph idx="1"/>
          </p:nvPr>
        </p:nvSpPr>
        <p:spPr>
          <a:xfrm>
            <a:off x="1187624" y="404664"/>
            <a:ext cx="4608512" cy="6192688"/>
          </a:xfrm>
        </p:spPr>
        <p:txBody>
          <a:bodyPr>
            <a:normAutofit/>
          </a:bodyPr>
          <a:lstStyle/>
          <a:p>
            <a:pPr>
              <a:buNone/>
            </a:pPr>
            <a:r>
              <a:rPr lang="en-US" sz="2100" dirty="0" smtClean="0"/>
              <a:t>   </a:t>
            </a:r>
            <a:endParaRPr lang="el-GR" sz="2100" dirty="0" smtClean="0"/>
          </a:p>
          <a:p>
            <a:pPr>
              <a:buNone/>
            </a:pPr>
            <a:endParaRPr lang="el-GR" sz="2100" dirty="0" smtClean="0">
              <a:latin typeface="Times New Roman" pitchFamily="18" charset="0"/>
              <a:cs typeface="Times New Roman" pitchFamily="18" charset="0"/>
            </a:endParaRPr>
          </a:p>
          <a:p>
            <a:pPr>
              <a:buNone/>
            </a:pPr>
            <a:endParaRPr lang="el-GR" sz="2100" dirty="0" smtClean="0">
              <a:latin typeface="Times New Roman" pitchFamily="18" charset="0"/>
              <a:cs typeface="Times New Roman" pitchFamily="18" charset="0"/>
            </a:endParaRPr>
          </a:p>
          <a:p>
            <a:pPr>
              <a:buNone/>
            </a:pPr>
            <a:r>
              <a:rPr lang="el-GR" sz="21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Ο </a:t>
            </a:r>
            <a:r>
              <a:rPr lang="el-GR" sz="2000" dirty="0" err="1" smtClean="0">
                <a:latin typeface="Times New Roman" pitchFamily="18" charset="0"/>
                <a:cs typeface="Times New Roman" pitchFamily="18" charset="0"/>
              </a:rPr>
              <a:t>Τζένιγκς</a:t>
            </a:r>
            <a:r>
              <a:rPr lang="el-GR" sz="2000" dirty="0" smtClean="0">
                <a:latin typeface="Times New Roman" pitchFamily="18" charset="0"/>
                <a:cs typeface="Times New Roman" pitchFamily="18" charset="0"/>
              </a:rPr>
              <a:t> γεννήθηκε το 1877 στην Νέα Υόρκη.  Στην αρχή ήταν Μεθοδιστής πάστορας και αργότερα έπιασε δουλειά ως γραμματέας στην Χριστιανική Ένωση Νέων Ανθρώπων. </a:t>
            </a:r>
            <a:r>
              <a:rPr lang="el-GR" sz="2000" dirty="0" err="1" smtClean="0">
                <a:latin typeface="Times New Roman" pitchFamily="18" charset="0"/>
                <a:cs typeface="Times New Roman" pitchFamily="18" charset="0"/>
              </a:rPr>
              <a:t>Στην ηλικία των 28 ετών προσβλήθηκε από φυματίωση σπονδυλικής στήλης. Η ασθένεια τον άφησε με ελαφρά κώφωση και καμπούρα για την υπόλοιπη ζωή του. Είχε ύψος μόλις 1,60.... </a:t>
            </a:r>
            <a:r>
              <a:rPr lang="el-GR" sz="2000" dirty="0" err="1" smtClean="0"/>
              <a:t/>
            </a:r>
            <a:br>
              <a:rPr lang="el-GR" sz="2000" dirty="0" err="1" smtClean="0"/>
            </a:br>
            <a:r>
              <a:rPr lang="el-GR" sz="2500" dirty="0" smtClean="0"/>
              <a:t/>
            </a:r>
            <a:br>
              <a:rPr lang="el-GR" sz="2500" dirty="0" smtClean="0"/>
            </a:br>
            <a:endParaRPr lang="el-GR" sz="2500" dirty="0"/>
          </a:p>
        </p:txBody>
      </p:sp>
      <p:pic>
        <p:nvPicPr>
          <p:cNvPr id="1028" name="Picture 4" descr="ÎÏÎ¿ÏÎ­Î»ÎµÏÎ¼Î± ÎµÎ¹ÎºÏÎ½Î±Ï Î³Î¹Î± Î£Î¯Î½ÏÎ»ÎµÏ ÏÎ·Ï Î£Î¼ÏÏÎ½Î·Ï"/>
          <p:cNvPicPr>
            <a:picLocks noChangeAspect="1" noChangeArrowheads="1"/>
          </p:cNvPicPr>
          <p:nvPr/>
        </p:nvPicPr>
        <p:blipFill>
          <a:blip r:embed="rId2" cstate="print"/>
          <a:srcRect/>
          <a:stretch>
            <a:fillRect/>
          </a:stretch>
        </p:blipFill>
        <p:spPr bwMode="auto">
          <a:xfrm>
            <a:off x="6156176" y="1700808"/>
            <a:ext cx="2778541" cy="37444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404664"/>
            <a:ext cx="7776864" cy="4392488"/>
          </a:xfrm>
        </p:spPr>
        <p:txBody>
          <a:bodyPr>
            <a:normAutofit fontScale="40000" lnSpcReduction="20000"/>
          </a:bodyPr>
          <a:lstStyle/>
          <a:p>
            <a:pPr>
              <a:buNone/>
            </a:pPr>
            <a:r>
              <a:rPr lang="en-US" dirty="0" smtClean="0"/>
              <a:t>      </a:t>
            </a:r>
            <a:endParaRPr lang="el-GR" sz="5200" dirty="0" smtClean="0"/>
          </a:p>
          <a:p>
            <a:pPr>
              <a:buNone/>
            </a:pPr>
            <a:r>
              <a:rPr lang="el-GR" sz="5200" dirty="0" smtClean="0">
                <a:latin typeface="Times New Roman" pitchFamily="18" charset="0"/>
                <a:cs typeface="Times New Roman" pitchFamily="18" charset="0"/>
              </a:rPr>
              <a:t>    </a:t>
            </a:r>
            <a:r>
              <a:rPr lang="el-GR" sz="5200" dirty="0" smtClean="0">
                <a:latin typeface="Times New Roman" pitchFamily="18" charset="0"/>
                <a:cs typeface="Times New Roman" pitchFamily="18" charset="0"/>
              </a:rPr>
              <a:t>	</a:t>
            </a:r>
            <a:r>
              <a:rPr lang="el-GR" sz="5000" dirty="0" smtClean="0">
                <a:latin typeface="Times New Roman" pitchFamily="18" charset="0"/>
                <a:cs typeface="Times New Roman" pitchFamily="18" charset="0"/>
              </a:rPr>
              <a:t>Λίγες </a:t>
            </a:r>
            <a:r>
              <a:rPr lang="el-GR" sz="5000" dirty="0" smtClean="0">
                <a:latin typeface="Times New Roman" pitchFamily="18" charset="0"/>
                <a:cs typeface="Times New Roman" pitchFamily="18" charset="0"/>
              </a:rPr>
              <a:t>ημέρες πριν, όταν ο ελληνικός στρατός ήδη εγκατέλειπε την Σμύρνη, ο </a:t>
            </a:r>
            <a:r>
              <a:rPr lang="el-GR" sz="5000" dirty="0" err="1" smtClean="0">
                <a:latin typeface="Times New Roman" pitchFamily="18" charset="0"/>
                <a:cs typeface="Times New Roman" pitchFamily="18" charset="0"/>
              </a:rPr>
              <a:t>Τζένιγκς</a:t>
            </a:r>
            <a:r>
              <a:rPr lang="el-GR" sz="5000" dirty="0" smtClean="0">
                <a:latin typeface="Times New Roman" pitchFamily="18" charset="0"/>
                <a:cs typeface="Times New Roman" pitchFamily="18" charset="0"/>
              </a:rPr>
              <a:t> ίδρυσε την οργάνωση «Αμερικανική Επιτροπή Σωτηρίας» για να παράσχει ανθρωπιστική βοήθεια στους κατοίκους</a:t>
            </a:r>
            <a:r>
              <a:rPr lang="en-US" sz="5000" dirty="0" smtClean="0">
                <a:latin typeface="Times New Roman" pitchFamily="18" charset="0"/>
                <a:cs typeface="Times New Roman" pitchFamily="18" charset="0"/>
              </a:rPr>
              <a:t>. </a:t>
            </a:r>
            <a:r>
              <a:rPr lang="el-GR" sz="5000" dirty="0" smtClean="0">
                <a:latin typeface="Times New Roman" pitchFamily="18" charset="0"/>
                <a:cs typeface="Times New Roman" pitchFamily="18" charset="0"/>
              </a:rPr>
              <a:t>Βλέποντας πως δεν θα ερχόταν βοήθεια από πουθενά, ο </a:t>
            </a:r>
            <a:r>
              <a:rPr lang="el-GR" sz="5000" dirty="0" err="1" smtClean="0">
                <a:latin typeface="Times New Roman" pitchFamily="18" charset="0"/>
                <a:cs typeface="Times New Roman" pitchFamily="18" charset="0"/>
              </a:rPr>
              <a:t>Τζένιγκς</a:t>
            </a:r>
            <a:r>
              <a:rPr lang="el-GR" sz="5000" dirty="0" smtClean="0">
                <a:latin typeface="Times New Roman" pitchFamily="18" charset="0"/>
                <a:cs typeface="Times New Roman" pitchFamily="18" charset="0"/>
              </a:rPr>
              <a:t> έδρασε μόνος του. Χωρίς να έχει διπλωματική εμπειρία, κατάφερε να κλείσει συμφωνία με τον Κεμάλ να επιτρέψει την διάσωση Ελλήνων προσφύγων.</a:t>
            </a:r>
          </a:p>
          <a:p>
            <a:pPr>
              <a:buNone/>
            </a:pPr>
            <a:r>
              <a:rPr lang="el-GR" sz="5000" dirty="0" smtClean="0">
                <a:latin typeface="Times New Roman" pitchFamily="18" charset="0"/>
                <a:cs typeface="Times New Roman" pitchFamily="18" charset="0"/>
              </a:rPr>
              <a:t>    </a:t>
            </a:r>
            <a:r>
              <a:rPr lang="el-GR" sz="5000" dirty="0" smtClean="0">
                <a:latin typeface="Times New Roman" pitchFamily="18" charset="0"/>
                <a:cs typeface="Times New Roman" pitchFamily="18" charset="0"/>
              </a:rPr>
              <a:t>Ο </a:t>
            </a:r>
            <a:r>
              <a:rPr lang="el-GR" sz="5000" dirty="0" smtClean="0">
                <a:latin typeface="Times New Roman" pitchFamily="18" charset="0"/>
                <a:cs typeface="Times New Roman" pitchFamily="18" charset="0"/>
              </a:rPr>
              <a:t>Κεμάλ του έδωσε μόλις 11 ημέρες για να σώσει 250.000 Έλληνες αλλά απαγόρευσε την διάσωση ανδρών ηλικίας 17-45, διότι ήθελε να σταλούν στα τάγματα εργασίας. Επιπλέον απαγόρευσε σε όλα τα πλοία να φέρουν ελληνική σημαία επειδή θεωρούσε ότι κάτι τέτοιο θα αποθάρρυνε τους στρατιώτες του.... </a:t>
            </a:r>
            <a:r>
              <a:rPr lang="el-GR" sz="5000" dirty="0" smtClean="0"/>
              <a:t/>
            </a:r>
            <a:br>
              <a:rPr lang="el-GR" sz="5000" dirty="0" smtClean="0"/>
            </a:br>
            <a:r>
              <a:rPr lang="el-GR" sz="4300" dirty="0" smtClean="0"/>
              <a:t/>
            </a:r>
            <a:br>
              <a:rPr lang="el-GR" sz="4300" dirty="0" smtClean="0"/>
            </a:br>
            <a:endParaRPr lang="el-GR" sz="3400" dirty="0"/>
          </a:p>
        </p:txBody>
      </p:sp>
      <p:pic>
        <p:nvPicPr>
          <p:cNvPr id="78850" name="Picture 2" descr="ÎÏÎ¿ÏÎ­Î»ÎµÏÎ¼Î± ÎµÎ¹ÎºÏÎ½Î±Ï Î³Î¹Î± Î£Î¯Î½ÏÎ»ÎµÏ ÏÎ·Ï Î£Î¼ÏÏÎ½Î·Ï"/>
          <p:cNvPicPr>
            <a:picLocks noChangeAspect="1" noChangeArrowheads="1"/>
          </p:cNvPicPr>
          <p:nvPr/>
        </p:nvPicPr>
        <p:blipFill>
          <a:blip r:embed="rId2" cstate="print"/>
          <a:srcRect/>
          <a:stretch>
            <a:fillRect/>
          </a:stretch>
        </p:blipFill>
        <p:spPr bwMode="auto">
          <a:xfrm>
            <a:off x="4788024" y="4365104"/>
            <a:ext cx="3672408" cy="218084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332656"/>
            <a:ext cx="7488832" cy="4752528"/>
          </a:xfrm>
        </p:spPr>
        <p:txBody>
          <a:bodyPr>
            <a:normAutofit fontScale="55000" lnSpcReduction="20000"/>
          </a:bodyPr>
          <a:lstStyle/>
          <a:p>
            <a:pPr>
              <a:buNone/>
            </a:pPr>
            <a:r>
              <a:rPr lang="en-US" dirty="0" smtClean="0"/>
              <a:t>    </a:t>
            </a:r>
            <a:endParaRPr lang="el-GR" dirty="0" smtClean="0"/>
          </a:p>
          <a:p>
            <a:pPr>
              <a:buNone/>
            </a:pPr>
            <a:r>
              <a:rPr lang="el-GR" sz="3600" dirty="0" smtClean="0">
                <a:latin typeface="Times New Roman" pitchFamily="18" charset="0"/>
                <a:cs typeface="Times New Roman" pitchFamily="18" charset="0"/>
              </a:rPr>
              <a:t> </a:t>
            </a:r>
            <a:r>
              <a:rPr lang="el-GR" sz="3600" dirty="0" smtClean="0">
                <a:latin typeface="Times New Roman" pitchFamily="18" charset="0"/>
                <a:cs typeface="Times New Roman" pitchFamily="18" charset="0"/>
              </a:rPr>
              <a:t>   </a:t>
            </a:r>
            <a:r>
              <a:rPr lang="el-GR" sz="3600" dirty="0" smtClean="0">
                <a:latin typeface="Times New Roman" pitchFamily="18" charset="0"/>
                <a:cs typeface="Times New Roman" pitchFamily="18" charset="0"/>
              </a:rPr>
              <a:t>Ο </a:t>
            </a:r>
            <a:r>
              <a:rPr lang="el-GR" sz="3600" dirty="0" smtClean="0">
                <a:latin typeface="Times New Roman" pitchFamily="18" charset="0"/>
                <a:cs typeface="Times New Roman" pitchFamily="18" charset="0"/>
              </a:rPr>
              <a:t>Αμερικανός έγραψε: «</a:t>
            </a:r>
            <a:r>
              <a:rPr lang="el-GR" sz="3600" i="1" dirty="0" smtClean="0">
                <a:latin typeface="Times New Roman" pitchFamily="18" charset="0"/>
                <a:cs typeface="Times New Roman" pitchFamily="18" charset="0"/>
              </a:rPr>
              <a:t>Μου φαινόταν ότι τα τρομερά, αγωνιώδη, απελπισμένα ουρλιαχτά, που εκλιπαρούσαν για βοήθεια δεν θα έπαυαν να με κυνηγάνε σε όλη μου την ζωή</a:t>
            </a:r>
            <a:r>
              <a:rPr lang="el-GR" sz="3600" dirty="0" smtClean="0">
                <a:latin typeface="Times New Roman" pitchFamily="18" charset="0"/>
                <a:cs typeface="Times New Roman" pitchFamily="18" charset="0"/>
              </a:rPr>
              <a:t>». </a:t>
            </a:r>
          </a:p>
          <a:p>
            <a:pPr>
              <a:buNone/>
            </a:pPr>
            <a:endParaRPr lang="el-GR" sz="3600" dirty="0" smtClean="0">
              <a:latin typeface="Times New Roman" pitchFamily="18" charset="0"/>
              <a:cs typeface="Times New Roman" pitchFamily="18" charset="0"/>
            </a:endParaRPr>
          </a:p>
          <a:p>
            <a:pPr>
              <a:buNone/>
            </a:pPr>
            <a:r>
              <a:rPr lang="el-GR" sz="3600" dirty="0" smtClean="0">
                <a:latin typeface="Times New Roman" pitchFamily="18" charset="0"/>
                <a:cs typeface="Times New Roman" pitchFamily="18" charset="0"/>
              </a:rPr>
              <a:t>    </a:t>
            </a:r>
            <a:r>
              <a:rPr lang="el-GR" sz="3600" dirty="0" smtClean="0">
                <a:latin typeface="Times New Roman" pitchFamily="18" charset="0"/>
                <a:cs typeface="Times New Roman" pitchFamily="18" charset="0"/>
              </a:rPr>
              <a:t>Μετά </a:t>
            </a:r>
            <a:r>
              <a:rPr lang="el-GR" sz="3600" dirty="0" smtClean="0">
                <a:latin typeface="Times New Roman" pitchFamily="18" charset="0"/>
                <a:cs typeface="Times New Roman" pitchFamily="18" charset="0"/>
              </a:rPr>
              <a:t>την συμφωνία, ο </a:t>
            </a:r>
            <a:r>
              <a:rPr lang="el-GR" sz="3600" dirty="0" err="1" smtClean="0">
                <a:latin typeface="Times New Roman" pitchFamily="18" charset="0"/>
                <a:cs typeface="Times New Roman" pitchFamily="18" charset="0"/>
              </a:rPr>
              <a:t>Τζένιγκς</a:t>
            </a:r>
            <a:r>
              <a:rPr lang="el-GR" sz="3600" dirty="0" smtClean="0">
                <a:latin typeface="Times New Roman" pitchFamily="18" charset="0"/>
                <a:cs typeface="Times New Roman" pitchFamily="18" charset="0"/>
              </a:rPr>
              <a:t> επέστρεψε στην Σμύρνη όπου έπεισε τον καπετάνιο του αμερικανικού τορπιλικού να μεταφέρει για αρχή 607 πρόσφυγες στην Θεσσαλονίκη. Έπειτα, έπεισε Ιταλό πλοιοκτήτη να μεταφέρει 2.000 Έλληνες στο λιμάνι της Μυτιλήνης με το πλοίο του ‘’Κωνσταντινούπολις’’. Ο </a:t>
            </a:r>
            <a:r>
              <a:rPr lang="el-GR" sz="3600" dirty="0" err="1" smtClean="0">
                <a:latin typeface="Times New Roman" pitchFamily="18" charset="0"/>
                <a:cs typeface="Times New Roman" pitchFamily="18" charset="0"/>
              </a:rPr>
              <a:t>Τζένινγκς</a:t>
            </a:r>
            <a:r>
              <a:rPr lang="el-GR" sz="3600" dirty="0" smtClean="0">
                <a:latin typeface="Times New Roman" pitchFamily="18" charset="0"/>
                <a:cs typeface="Times New Roman" pitchFamily="18" charset="0"/>
              </a:rPr>
              <a:t> έπλευσε μαζί τους για να επιτηρεί την κατάσταση. Προηγουμένως προσπάθησε να πείσει και Γάλλο </a:t>
            </a:r>
            <a:r>
              <a:rPr lang="el-GR" sz="3600" dirty="0" smtClean="0">
                <a:latin typeface="Times New Roman" pitchFamily="18" charset="0"/>
                <a:cs typeface="Times New Roman" pitchFamily="18" charset="0"/>
              </a:rPr>
              <a:t>καπετάνιο, </a:t>
            </a:r>
            <a:r>
              <a:rPr lang="el-GR" sz="3600" dirty="0" smtClean="0">
                <a:latin typeface="Times New Roman" pitchFamily="18" charset="0"/>
                <a:cs typeface="Times New Roman" pitchFamily="18" charset="0"/>
              </a:rPr>
              <a:t>αλλά εκείνος αρνήθηκε. Ο Αμερικανός πλήρωσε από την τσέπη του για να εξασφαλίσει τις ζωές όλων αυτών των προσφύγων. </a:t>
            </a:r>
            <a:r>
              <a:rPr lang="el-GR" sz="3600" dirty="0" smtClean="0"/>
              <a:t/>
            </a:r>
            <a:br>
              <a:rPr lang="el-GR" sz="3600" dirty="0" smtClean="0"/>
            </a:br>
            <a:r>
              <a:rPr lang="el-GR" sz="3600" dirty="0" smtClean="0"/>
              <a:t/>
            </a:r>
            <a:br>
              <a:rPr lang="el-GR" sz="3600" dirty="0" smtClean="0"/>
            </a:br>
            <a:endParaRPr lang="el-GR" sz="3600" dirty="0"/>
          </a:p>
        </p:txBody>
      </p:sp>
      <p:pic>
        <p:nvPicPr>
          <p:cNvPr id="77828" name="Picture 4" descr="ÎÏÎ¿ÏÎ­Î»ÎµÏÎ¼Î± ÎµÎ¹ÎºÏÎ½Î±Ï Î³Î¹Î± ÎºÎ±ÏÎ±ÏÏÏÎ¿ÏÎ® ÏÎ·Ï ÏÎ¼ÏÏÎ½Î·Ï"/>
          <p:cNvPicPr>
            <a:picLocks noChangeAspect="1" noChangeArrowheads="1"/>
          </p:cNvPicPr>
          <p:nvPr/>
        </p:nvPicPr>
        <p:blipFill>
          <a:blip r:embed="rId2" cstate="print"/>
          <a:srcRect/>
          <a:stretch>
            <a:fillRect/>
          </a:stretch>
        </p:blipFill>
        <p:spPr bwMode="auto">
          <a:xfrm>
            <a:off x="5436096" y="4293096"/>
            <a:ext cx="3115007" cy="230239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115616" y="332656"/>
            <a:ext cx="7458032" cy="5411688"/>
          </a:xfrm>
        </p:spPr>
        <p:txBody>
          <a:bodyPr>
            <a:normAutofit fontScale="62500" lnSpcReduction="20000"/>
          </a:bodyPr>
          <a:lstStyle/>
          <a:p>
            <a:pPr>
              <a:buNone/>
            </a:pPr>
            <a:r>
              <a:rPr lang="en-US" dirty="0" smtClean="0"/>
              <a:t>    </a:t>
            </a:r>
            <a:r>
              <a:rPr lang="el-GR" dirty="0" smtClean="0">
                <a:latin typeface="Times New Roman" pitchFamily="18" charset="0"/>
                <a:cs typeface="Times New Roman" pitchFamily="18" charset="0"/>
              </a:rPr>
              <a:t>Πλέοντας προς την ακτή της Μυτιλήνης με το </a:t>
            </a:r>
            <a:r>
              <a:rPr lang="el-GR" dirty="0" err="1" smtClean="0">
                <a:latin typeface="Times New Roman" pitchFamily="18" charset="0"/>
                <a:cs typeface="Times New Roman" pitchFamily="18" charset="0"/>
              </a:rPr>
              <a:t>πλoίο</a:t>
            </a:r>
            <a:r>
              <a:rPr lang="el-GR" dirty="0" smtClean="0">
                <a:latin typeface="Times New Roman" pitchFamily="18" charset="0"/>
                <a:cs typeface="Times New Roman" pitchFamily="18" charset="0"/>
              </a:rPr>
              <a:t> «Κωνσταντινούπολις», ο </a:t>
            </a:r>
            <a:r>
              <a:rPr lang="el-GR" dirty="0" err="1" smtClean="0">
                <a:latin typeface="Times New Roman" pitchFamily="18" charset="0"/>
                <a:cs typeface="Times New Roman" pitchFamily="18" charset="0"/>
              </a:rPr>
              <a:t>Τζένιγκς</a:t>
            </a:r>
            <a:r>
              <a:rPr lang="el-GR" dirty="0" smtClean="0">
                <a:latin typeface="Times New Roman" pitchFamily="18" charset="0"/>
                <a:cs typeface="Times New Roman" pitchFamily="18" charset="0"/>
              </a:rPr>
              <a:t> αντίκρισε 25 αγκυροβολημένα πλοία του ελληνικού στρατού. Ζήτησε από τον διοικητή του στρατού Φράγκο να του επιτρέψει να μεταφέρει μετανάστες. Εκείνος δέχτηκε να διαθέσει έξι πλοία με γραπτή εγγύηση ότι θα προστατευτούν από τις αμερικανικές αρχές και ότι θα επιστρέψουν με ασφάλεια. Μέσα σε τρεις ώρες, ο </a:t>
            </a:r>
            <a:r>
              <a:rPr lang="el-GR" dirty="0" err="1" smtClean="0">
                <a:latin typeface="Times New Roman" pitchFamily="18" charset="0"/>
                <a:cs typeface="Times New Roman" pitchFamily="18" charset="0"/>
              </a:rPr>
              <a:t>Τζένιγκς</a:t>
            </a:r>
            <a:r>
              <a:rPr lang="el-GR" dirty="0" smtClean="0">
                <a:latin typeface="Times New Roman" pitchFamily="18" charset="0"/>
                <a:cs typeface="Times New Roman" pitchFamily="18" charset="0"/>
              </a:rPr>
              <a:t> πήρε γραπτή εγγύηση από τον Κεμάλ και εξασφάλισε αμερικανικό σκάφος με σημαία από τον καπετάνιο </a:t>
            </a:r>
            <a:r>
              <a:rPr lang="el-GR" dirty="0" err="1" smtClean="0">
                <a:latin typeface="Times New Roman" pitchFamily="18" charset="0"/>
                <a:cs typeface="Times New Roman" pitchFamily="18" charset="0"/>
              </a:rPr>
              <a:t>Χάλσεϊ</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Πάουελ</a:t>
            </a:r>
            <a:r>
              <a:rPr lang="el-GR" dirty="0" smtClean="0">
                <a:latin typeface="Times New Roman" pitchFamily="18" charset="0"/>
                <a:cs typeface="Times New Roman" pitchFamily="18" charset="0"/>
              </a:rPr>
              <a:t>. Δυστυχώς μόνο ένα πλοίο των ελληνικών δυνάμεων έφτασε στην Σμύρνη, με το όνομα «Κιλκίς». Ο </a:t>
            </a:r>
            <a:r>
              <a:rPr lang="el-GR" dirty="0" err="1" smtClean="0">
                <a:latin typeface="Times New Roman" pitchFamily="18" charset="0"/>
                <a:cs typeface="Times New Roman" pitchFamily="18" charset="0"/>
              </a:rPr>
              <a:t>Φράγκος</a:t>
            </a:r>
            <a:r>
              <a:rPr lang="el-GR" dirty="0" smtClean="0">
                <a:latin typeface="Times New Roman" pitchFamily="18" charset="0"/>
                <a:cs typeface="Times New Roman" pitchFamily="18" charset="0"/>
              </a:rPr>
              <a:t> είχε απορρίψει το αίτημα του </a:t>
            </a:r>
            <a:r>
              <a:rPr lang="el-GR" dirty="0" err="1" smtClean="0">
                <a:latin typeface="Times New Roman" pitchFamily="18" charset="0"/>
                <a:cs typeface="Times New Roman" pitchFamily="18" charset="0"/>
              </a:rPr>
              <a:t>Τζένιγκς</a:t>
            </a:r>
            <a:r>
              <a:rPr lang="el-GR" dirty="0" smtClean="0">
                <a:latin typeface="Times New Roman" pitchFamily="18" charset="0"/>
                <a:cs typeface="Times New Roman" pitchFamily="18" charset="0"/>
              </a:rPr>
              <a:t> φοβούμενος πως η αποστολή ήταν πολύ επικίνδυνη. Μαζί με τον κυβερνήτη του «Κιλκίς» Ι. Ε. </a:t>
            </a:r>
            <a:r>
              <a:rPr lang="el-GR" dirty="0" err="1" smtClean="0">
                <a:latin typeface="Times New Roman" pitchFamily="18" charset="0"/>
                <a:cs typeface="Times New Roman" pitchFamily="18" charset="0"/>
              </a:rPr>
              <a:t>Θεοφανίδη</a:t>
            </a:r>
            <a:r>
              <a:rPr lang="el-GR" dirty="0" smtClean="0">
                <a:latin typeface="Times New Roman" pitchFamily="18" charset="0"/>
                <a:cs typeface="Times New Roman" pitchFamily="18" charset="0"/>
              </a:rPr>
              <a:t>, ο </a:t>
            </a:r>
            <a:r>
              <a:rPr lang="el-GR" dirty="0" err="1" smtClean="0">
                <a:latin typeface="Times New Roman" pitchFamily="18" charset="0"/>
                <a:cs typeface="Times New Roman" pitchFamily="18" charset="0"/>
              </a:rPr>
              <a:t>Τζένιγκς</a:t>
            </a:r>
            <a:r>
              <a:rPr lang="el-GR" dirty="0" smtClean="0">
                <a:latin typeface="Times New Roman" pitchFamily="18" charset="0"/>
                <a:cs typeface="Times New Roman" pitchFamily="18" charset="0"/>
              </a:rPr>
              <a:t> έστειλε κρυπτογραφημένο μήνυμα στον υπουργό Ναυτικών και έπειτα στον πρωθυπουργό Νικόλαο </a:t>
            </a:r>
            <a:r>
              <a:rPr lang="el-GR" dirty="0" err="1" smtClean="0">
                <a:latin typeface="Times New Roman" pitchFamily="18" charset="0"/>
                <a:cs typeface="Times New Roman" pitchFamily="18" charset="0"/>
              </a:rPr>
              <a:t>Τριανταφυλλάκο</a:t>
            </a:r>
            <a:r>
              <a:rPr lang="el-GR" dirty="0" smtClean="0">
                <a:latin typeface="Times New Roman" pitchFamily="18" charset="0"/>
                <a:cs typeface="Times New Roman" pitchFamily="18" charset="0"/>
              </a:rPr>
              <a:t>. Η κυβέρνηση τους απάντησε πως ο πρωθυπουργός κοιμόταν.... </a:t>
            </a:r>
            <a:br>
              <a:rPr lang="el-GR" dirty="0" smtClean="0">
                <a:latin typeface="Times New Roman" pitchFamily="18" charset="0"/>
                <a:cs typeface="Times New Roman" pitchFamily="18" charset="0"/>
              </a:rPr>
            </a:br>
            <a:r>
              <a:rPr lang="el-GR" dirty="0" smtClean="0"/>
              <a:t/>
            </a:r>
            <a:br>
              <a:rPr lang="el-GR" dirty="0" smtClean="0"/>
            </a:br>
            <a:endParaRPr lang="el-GR" dirty="0"/>
          </a:p>
        </p:txBody>
      </p:sp>
      <p:pic>
        <p:nvPicPr>
          <p:cNvPr id="79874" name="Picture 2" descr="ÎÏÎ¿ÏÎ­Î»ÎµÏÎ¼Î± ÎµÎ¹ÎºÏÎ½Î±Ï Î³Î¹Î± Î£Î¯Î½ÏÎ»ÎµÏ ÏÎ·Ï Î£Î¼ÏÏÎ½Î·Ï"/>
          <p:cNvPicPr>
            <a:picLocks noChangeAspect="1" noChangeArrowheads="1"/>
          </p:cNvPicPr>
          <p:nvPr/>
        </p:nvPicPr>
        <p:blipFill>
          <a:blip r:embed="rId2" cstate="print"/>
          <a:srcRect/>
          <a:stretch>
            <a:fillRect/>
          </a:stretch>
        </p:blipFill>
        <p:spPr bwMode="auto">
          <a:xfrm>
            <a:off x="5076056" y="4365104"/>
            <a:ext cx="3801385" cy="227687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0"/>
            <a:ext cx="8532440" cy="4869160"/>
          </a:xfrm>
        </p:spPr>
        <p:txBody>
          <a:bodyPr>
            <a:noAutofit/>
          </a:bodyPr>
          <a:lstStyle/>
          <a:p>
            <a:pPr>
              <a:buNone/>
            </a:pPr>
            <a:r>
              <a:rPr lang="el-GR" sz="2000" dirty="0" smtClean="0"/>
              <a:t>      </a:t>
            </a:r>
            <a:r>
              <a:rPr lang="el-GR" sz="1800" dirty="0" smtClean="0">
                <a:latin typeface="Times New Roman" pitchFamily="18" charset="0"/>
                <a:cs typeface="Times New Roman" pitchFamily="18" charset="0"/>
              </a:rPr>
              <a:t>Ακολούθησαν </a:t>
            </a:r>
            <a:r>
              <a:rPr lang="el-GR" sz="1800" dirty="0" smtClean="0">
                <a:latin typeface="Times New Roman" pitchFamily="18" charset="0"/>
                <a:cs typeface="Times New Roman" pitchFamily="18" charset="0"/>
              </a:rPr>
              <a:t>δύο ακόμη τελεσίγραφα στα οποία ο </a:t>
            </a:r>
            <a:r>
              <a:rPr lang="el-GR" sz="1800" dirty="0" err="1" smtClean="0">
                <a:latin typeface="Times New Roman" pitchFamily="18" charset="0"/>
                <a:cs typeface="Times New Roman" pitchFamily="18" charset="0"/>
              </a:rPr>
              <a:t>Τζένινγκς</a:t>
            </a:r>
            <a:r>
              <a:rPr lang="el-GR" sz="1800" dirty="0" smtClean="0">
                <a:latin typeface="Times New Roman" pitchFamily="18" charset="0"/>
                <a:cs typeface="Times New Roman" pitchFamily="18" charset="0"/>
              </a:rPr>
              <a:t> σχεδόν εκβίαζε την ελληνική κυβέρνηση. Ανέφερε πως θα την κατηγορούσε για την αδράνειά της που θα οδηγούσε στον θάνατο εκατομμυρίων Ελλήνων. «Θα έλεγα δημοσίως πως χρειάστηκε να στείλω τελεσίγραφο στην Ελληνική κυβέρνηση και το έκανα, πως πήρα άδεια από την Τουρκία να επιβιβαστούν πρόσφυγες της Σμύρνης σε ελληνικά πλοία, ότι είχα αναλάβει την ευθύνη, και πως το μόνο που μας έλειπε ήταν πλοία που το Ελληνικό κράτος δεν παραχωρούσε». Αφού έδωσε τον λόγο του πως αμερικανικά πλοία θα συνόδευαν στην μεταφορά των προσφύγων, η κυβέρνηση τελικά δέχτηκε να δώσει έγκριση για και να αποπλεύσουν θωρηκτά για την Σμύρνη. Μολονότι κάποιοι καπετάνιοι αρνήθηκαν την εντολή της κυβέρνησης επικαλούμενοι τεχνικές βλάβες, ο </a:t>
            </a:r>
            <a:r>
              <a:rPr lang="el-GR" sz="1800" dirty="0" err="1" smtClean="0">
                <a:latin typeface="Times New Roman" pitchFamily="18" charset="0"/>
                <a:cs typeface="Times New Roman" pitchFamily="18" charset="0"/>
              </a:rPr>
              <a:t>Θεοφανίδης</a:t>
            </a:r>
            <a:r>
              <a:rPr lang="el-GR" sz="1800" dirty="0" smtClean="0">
                <a:latin typeface="Times New Roman" pitchFamily="18" charset="0"/>
                <a:cs typeface="Times New Roman" pitchFamily="18" charset="0"/>
              </a:rPr>
              <a:t> τους απείλησε πως θα τους οδηγήσει στο ναυτοδικείο. Την επόμενη ημέρα εμφανίστηκαν και τα 25 για να σώσουν τους εναπομείναντες πρόσφυγες.</a:t>
            </a:r>
          </a:p>
          <a:p>
            <a:pPr>
              <a:buNone/>
            </a:pPr>
            <a:r>
              <a:rPr lang="el-GR" sz="1800" dirty="0" smtClean="0">
                <a:latin typeface="Times New Roman" pitchFamily="18" charset="0"/>
                <a:cs typeface="Times New Roman" pitchFamily="18" charset="0"/>
              </a:rPr>
              <a:t>      Μέχρι το τέλος του 1922, ο </a:t>
            </a:r>
            <a:r>
              <a:rPr lang="el-GR" sz="1800" dirty="0" err="1" smtClean="0">
                <a:latin typeface="Times New Roman" pitchFamily="18" charset="0"/>
                <a:cs typeface="Times New Roman" pitchFamily="18" charset="0"/>
              </a:rPr>
              <a:t>Τζένιγκς</a:t>
            </a:r>
            <a:r>
              <a:rPr lang="el-GR" sz="1800" dirty="0" smtClean="0">
                <a:latin typeface="Times New Roman" pitchFamily="18" charset="0"/>
                <a:cs typeface="Times New Roman" pitchFamily="18" charset="0"/>
              </a:rPr>
              <a:t> συνέχισε να περιπλέει τις ακτές της Σμύρνης, ανεβάζοντας τον αριθμό των διασωθέντων σε σχεδόν ένα εκατομμύριο. Ανάμεσα τους ήταν Αρμένιοι και Εβραίοι. </a:t>
            </a:r>
            <a:r>
              <a:rPr lang="el-GR" sz="1800" dirty="0" smtClean="0"/>
              <a:t/>
            </a:r>
            <a:br>
              <a:rPr lang="el-GR" sz="1800" dirty="0" smtClean="0"/>
            </a:br>
            <a:endParaRPr lang="el-GR" sz="1800" dirty="0"/>
          </a:p>
        </p:txBody>
      </p:sp>
      <p:pic>
        <p:nvPicPr>
          <p:cNvPr id="80898" name="Picture 2" descr="ÎÏÎ¿ÏÎ­Î»ÎµÏÎ¼Î± ÎµÎ¹ÎºÏÎ½Î±Ï Î³Î¹Î± Î£Î¯Î½ÏÎ»ÎµÏ ÏÎ·Ï Î£Î¼ÏÏÎ½Î·Ï"/>
          <p:cNvPicPr>
            <a:picLocks noChangeAspect="1" noChangeArrowheads="1"/>
          </p:cNvPicPr>
          <p:nvPr/>
        </p:nvPicPr>
        <p:blipFill>
          <a:blip r:embed="rId2" cstate="print"/>
          <a:srcRect/>
          <a:stretch>
            <a:fillRect/>
          </a:stretch>
        </p:blipFill>
        <p:spPr bwMode="auto">
          <a:xfrm>
            <a:off x="4860032" y="4293096"/>
            <a:ext cx="3609183" cy="229441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43608" y="188640"/>
            <a:ext cx="7776864" cy="4869160"/>
          </a:xfrm>
        </p:spPr>
        <p:txBody>
          <a:bodyPr>
            <a:normAutofit/>
          </a:bodyPr>
          <a:lstStyle/>
          <a:p>
            <a:pPr>
              <a:buNone/>
            </a:pPr>
            <a:r>
              <a:rPr lang="el-GR" dirty="0" smtClean="0"/>
              <a:t>   </a:t>
            </a:r>
            <a:endParaRPr lang="el-GR" dirty="0" smtClean="0"/>
          </a:p>
          <a:p>
            <a:pPr>
              <a:buNone/>
            </a:pPr>
            <a:endParaRPr lang="el-GR" sz="2000" dirty="0" smtClean="0">
              <a:latin typeface="Times New Roman" pitchFamily="18" charset="0"/>
              <a:cs typeface="Times New Roman" pitchFamily="18" charset="0"/>
            </a:endParaRPr>
          </a:p>
          <a:p>
            <a:pPr>
              <a:buNone/>
            </a:pPr>
            <a:r>
              <a:rPr lang="el-GR" sz="2000" dirty="0" smtClean="0">
                <a:latin typeface="Times New Roman" pitchFamily="18" charset="0"/>
                <a:cs typeface="Times New Roman" pitchFamily="18" charset="0"/>
              </a:rPr>
              <a:t>     Στην </a:t>
            </a:r>
            <a:r>
              <a:rPr lang="el-GR" sz="2000" dirty="0" smtClean="0">
                <a:latin typeface="Times New Roman" pitchFamily="18" charset="0"/>
                <a:cs typeface="Times New Roman" pitchFamily="18" charset="0"/>
              </a:rPr>
              <a:t>Ελλάδα, ο </a:t>
            </a:r>
            <a:r>
              <a:rPr lang="el-GR" sz="2000" dirty="0" err="1" smtClean="0">
                <a:latin typeface="Times New Roman" pitchFamily="18" charset="0"/>
                <a:cs typeface="Times New Roman" pitchFamily="18" charset="0"/>
              </a:rPr>
              <a:t>Τζένιγκς</a:t>
            </a:r>
            <a:r>
              <a:rPr lang="el-GR" sz="2000" dirty="0" smtClean="0">
                <a:latin typeface="Times New Roman" pitchFamily="18" charset="0"/>
                <a:cs typeface="Times New Roman" pitchFamily="18" charset="0"/>
              </a:rPr>
              <a:t> τιμήθηκε με τις ύψιστες διακρίσεις. «Κάθε φορά που περπατούσε στους δρόμους των Αθηνών ο κόσμος γονάτιζε μπροστά του και του φιλούσε το χέρι και τα πόδια από σεβασμό,» λέει σήμερα ο εγγονός του </a:t>
            </a:r>
            <a:r>
              <a:rPr lang="el-GR" sz="2000" dirty="0" err="1" smtClean="0">
                <a:latin typeface="Times New Roman" pitchFamily="18" charset="0"/>
                <a:cs typeface="Times New Roman" pitchFamily="18" charset="0"/>
              </a:rPr>
              <a:t>Ρογήρος</a:t>
            </a:r>
            <a:r>
              <a:rPr lang="el-GR" sz="2000" dirty="0" smtClean="0">
                <a:latin typeface="Times New Roman" pitchFamily="18" charset="0"/>
                <a:cs typeface="Times New Roman" pitchFamily="18" charset="0"/>
              </a:rPr>
              <a:t> </a:t>
            </a:r>
            <a:r>
              <a:rPr lang="el-GR" sz="2000" dirty="0" err="1" smtClean="0">
                <a:latin typeface="Times New Roman" pitchFamily="18" charset="0"/>
                <a:cs typeface="Times New Roman" pitchFamily="18" charset="0"/>
              </a:rPr>
              <a:t>Τζένιγκς</a:t>
            </a:r>
            <a:r>
              <a:rPr lang="el-GR"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pPr>
              <a:buNone/>
            </a:pP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Αργότερα </a:t>
            </a:r>
            <a:r>
              <a:rPr lang="el-GR" sz="2000" dirty="0" smtClean="0">
                <a:latin typeface="Times New Roman" pitchFamily="18" charset="0"/>
                <a:cs typeface="Times New Roman" pitchFamily="18" charset="0"/>
              </a:rPr>
              <a:t>έγινε ο μόνος που αντιπροσώπευσε και την Ελλάδα και την Τουρκία στην Συνθήκη της </a:t>
            </a:r>
            <a:r>
              <a:rPr lang="el-GR" sz="2000" dirty="0" err="1" smtClean="0">
                <a:latin typeface="Times New Roman" pitchFamily="18" charset="0"/>
                <a:cs typeface="Times New Roman" pitchFamily="18" charset="0"/>
              </a:rPr>
              <a:t>Λωζάνης</a:t>
            </a:r>
            <a:r>
              <a:rPr lang="el-GR" sz="2000" dirty="0" smtClean="0">
                <a:latin typeface="Times New Roman" pitchFamily="18" charset="0"/>
                <a:cs typeface="Times New Roman" pitchFamily="18" charset="0"/>
              </a:rPr>
              <a:t> για την ανταλλαγή πληθυσμών. Σήμερα παραμένει άγνωστος στην Ελλάδα. Το όνομά του δεν αναφέρεται σε κανένα σχολικό βιβλίο Ιστορίας. Καμία οδός δεν φέρει το όνομά του και κανένας ανδριάντας δεν ανεγέρθη ποτέ. Μόλις φέτος τιμήθηκε από τον Δήμο Βόλου.... </a:t>
            </a:r>
            <a:r>
              <a:rPr lang="el-GR" dirty="0" smtClean="0"/>
              <a:t/>
            </a:r>
            <a:br>
              <a:rPr lang="el-GR" dirty="0" smtClean="0"/>
            </a:br>
            <a:endParaRPr lang="el-GR" dirty="0"/>
          </a:p>
        </p:txBody>
      </p:sp>
      <p:pic>
        <p:nvPicPr>
          <p:cNvPr id="81922" name="Picture 2" descr="ÎÏÎ¿ÏÎ­Î»ÎµÏÎ¼Î± ÎµÎ¹ÎºÏÎ½Î±Ï Î³Î¹Î± Î£Î¯Î½ÏÎ»ÎµÏ ÏÎ·Ï Î£Î¼ÏÏÎ½Î·Ï"/>
          <p:cNvPicPr>
            <a:picLocks noChangeAspect="1" noChangeArrowheads="1"/>
          </p:cNvPicPr>
          <p:nvPr/>
        </p:nvPicPr>
        <p:blipFill>
          <a:blip r:embed="rId2" cstate="print"/>
          <a:srcRect/>
          <a:stretch>
            <a:fillRect/>
          </a:stretch>
        </p:blipFill>
        <p:spPr bwMode="auto">
          <a:xfrm>
            <a:off x="5364088" y="4632151"/>
            <a:ext cx="3384376" cy="199194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 </a:t>
            </a:r>
          </a:p>
          <a:p>
            <a:pPr>
              <a:buNone/>
            </a:pPr>
            <a:r>
              <a:rPr lang="el-GR" sz="2000" dirty="0" smtClean="0"/>
              <a:t>Πηγή:</a:t>
            </a:r>
            <a:r>
              <a:rPr lang="el-GR" dirty="0" smtClean="0"/>
              <a:t> </a:t>
            </a:r>
          </a:p>
          <a:p>
            <a:pPr>
              <a:buNone/>
            </a:pPr>
            <a:r>
              <a:rPr lang="fr-FR" sz="1400" dirty="0" smtClean="0">
                <a:hlinkClick r:id="rId2"/>
              </a:rPr>
              <a:t>https://www.mixanitouxronou.gr/o-sintler-tis-smirnis-o-amerikanos-pou-esose-tis-zoes-350-000</a:t>
            </a:r>
            <a:endParaRPr lang="el-GR" sz="1400" dirty="0" smtClean="0">
              <a:hlinkClick r:id="rId2"/>
            </a:endParaRPr>
          </a:p>
          <a:p>
            <a:pPr>
              <a:buNone/>
            </a:pPr>
            <a:r>
              <a:rPr lang="fr-FR" sz="1400" dirty="0" smtClean="0">
                <a:hlinkClick r:id="rId2"/>
              </a:rPr>
              <a:t>ellinon-sti-mikrasiatiki-katastrofi-edose-tin-periousia-tou-ke-ekviase-tis-ellinikes-arches-gia-na</a:t>
            </a:r>
            <a:endParaRPr lang="el-GR" sz="1400" dirty="0" smtClean="0">
              <a:hlinkClick r:id="rId2"/>
            </a:endParaRPr>
          </a:p>
          <a:p>
            <a:pPr>
              <a:buNone/>
            </a:pPr>
            <a:r>
              <a:rPr lang="fr-FR" sz="1400" dirty="0" err="1" smtClean="0">
                <a:hlinkClick r:id="rId2"/>
              </a:rPr>
              <a:t>exasfalisi</a:t>
            </a:r>
            <a:r>
              <a:rPr lang="fr-FR" sz="1400" dirty="0" smtClean="0">
                <a:hlinkClick r:id="rId2"/>
              </a:rPr>
              <a:t>-tin-</a:t>
            </a:r>
            <a:r>
              <a:rPr lang="fr-FR" sz="1400" dirty="0" err="1" smtClean="0">
                <a:hlinkClick r:id="rId2"/>
              </a:rPr>
              <a:t>diasosi</a:t>
            </a:r>
            <a:r>
              <a:rPr lang="fr-FR" sz="1400" dirty="0" smtClean="0">
                <a:hlinkClick r:id="rId2"/>
              </a:rPr>
              <a:t>-ton-</a:t>
            </a:r>
            <a:r>
              <a:rPr lang="fr-FR" sz="1400" dirty="0" err="1" smtClean="0">
                <a:hlinkClick r:id="rId2"/>
              </a:rPr>
              <a:t>prosfigon</a:t>
            </a:r>
            <a:r>
              <a:rPr lang="fr-FR" sz="1400" dirty="0" smtClean="0">
                <a:hlinkClick r:id="rId2"/>
              </a:rPr>
              <a:t>/</a:t>
            </a:r>
            <a:endParaRPr lang="el-GR" sz="1400" dirty="0" smtClean="0"/>
          </a:p>
          <a:p>
            <a:pPr>
              <a:buNone/>
            </a:pPr>
            <a:endParaRPr lang="el-GR" sz="1400" dirty="0" smtClean="0"/>
          </a:p>
          <a:p>
            <a:pPr>
              <a:buNone/>
            </a:pPr>
            <a:endParaRPr lang="el-GR" sz="1400" dirty="0" smtClean="0"/>
          </a:p>
          <a:p>
            <a:pPr>
              <a:buNone/>
            </a:pPr>
            <a:endParaRPr lang="el-GR" sz="1400" dirty="0" smtClean="0"/>
          </a:p>
          <a:p>
            <a:pPr>
              <a:buNone/>
            </a:pPr>
            <a:endParaRPr lang="el-GR" sz="1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104</TotalTime>
  <Words>732</Words>
  <Application>Microsoft Office PowerPoint</Application>
  <PresentationFormat>Προβολή στην οθόνη (4:3)</PresentationFormat>
  <Paragraphs>35</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Ηλιοστάσιο</vt:lpstr>
      <vt:lpstr>Έιζα Τζένιγκς,  ο Σίντλερ της Σμύρνης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Γιώργος</dc:creator>
  <cp:lastModifiedBy>User</cp:lastModifiedBy>
  <cp:revision>25</cp:revision>
  <dcterms:created xsi:type="dcterms:W3CDTF">2019-03-31T16:47:26Z</dcterms:created>
  <dcterms:modified xsi:type="dcterms:W3CDTF">2019-04-01T11:09:46Z</dcterms:modified>
</cp:coreProperties>
</file>